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embedTrueTypeFonts="1" autoCompressPictures="0">
  <p:sldMasterIdLst>
    <p:sldMasterId id="2147483735" r:id="rId4"/>
  </p:sldMasterIdLst>
  <p:notesMasterIdLst>
    <p:notesMasterId r:id="rId8"/>
  </p:notesMasterIdLst>
  <p:handoutMasterIdLst>
    <p:handoutMasterId r:id="rId9"/>
  </p:handoutMasterIdLst>
  <p:sldIdLst>
    <p:sldId id="443" r:id="rId5"/>
    <p:sldId id="444" r:id="rId6"/>
    <p:sldId id="445" r:id="rId7"/>
  </p:sldIdLst>
  <p:sldSz cx="12192000" cy="6858000"/>
  <p:notesSz cx="6858000" cy="9144000"/>
  <p:embeddedFontLst>
    <p:embeddedFont>
      <p:font typeface="Avenir Book" panose="02000503020000020003" pitchFamily="2" charset="0"/>
      <p:regular r:id="rId10"/>
      <p:italic r:id="rId11"/>
    </p:embeddedFont>
    <p:embeddedFont>
      <p:font typeface="Avenir Next LT Pro" panose="020B0504020202020204" pitchFamily="34" charset="77"/>
      <p:regular r:id="rId12"/>
      <p:bold r:id="rId13"/>
      <p:italic r:id="rId14"/>
      <p:boldItalic r:id="rId15"/>
    </p:embeddedFont>
    <p:embeddedFont>
      <p:font typeface="Avenir Next LT Pro Demi" panose="020B0504020202020204" pitchFamily="34" charset="77"/>
      <p:regular r:id="rId16"/>
      <p:bold r:id="rId17"/>
      <p:italic r:id="rId18"/>
      <p:boldItalic r:id="rId19"/>
    </p:embeddedFont>
    <p:embeddedFont>
      <p:font typeface="Mercury Display" pitchFamily="2" charset="0"/>
      <p:regular r:id="rId20"/>
      <p:bold r:id="rId21"/>
      <p:italic r:id="rId22"/>
      <p:boldItalic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AB1102-CE4F-7C5D-A622-0B353BB7702D}" name="Jennifer Leinweber" initials="" userId="S::JenniferLeinweber@JenniferLeinweber.onmicrosoft.com::c68e75d4-c106-46f0-847c-f6898037d001" providerId="AD"/>
  <p188:author id="{73B9AFD7-B296-46B2-DCB4-84864EA23410}" name="Mark Mason" initials="" userId="S::mark.mason@thebridge.com::af28e763-da62-4a1a-9eb8-3e085c3212b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EDEBED"/>
    <a:srgbClr val="D1D2D6"/>
    <a:srgbClr val="F8009B"/>
    <a:srgbClr val="03FF9E"/>
    <a:srgbClr val="FCA7F6"/>
    <a:srgbClr val="C7C8C8"/>
    <a:srgbClr val="FE4238"/>
    <a:srgbClr val="6668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158"/>
    <p:restoredTop sz="96181"/>
  </p:normalViewPr>
  <p:slideViewPr>
    <p:cSldViewPr snapToGrid="0" showGuides="1">
      <p:cViewPr>
        <p:scale>
          <a:sx n="92" d="100"/>
          <a:sy n="92" d="100"/>
        </p:scale>
        <p:origin x="776" y="752"/>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3" d="100"/>
        <a:sy n="123" d="100"/>
      </p:scale>
      <p:origin x="0" y="0"/>
    </p:cViewPr>
  </p:sorterViewPr>
  <p:notesViewPr>
    <p:cSldViewPr snapToGrid="0">
      <p:cViewPr varScale="1">
        <p:scale>
          <a:sx n="121" d="100"/>
          <a:sy n="121" d="100"/>
        </p:scale>
        <p:origin x="3080" y="168"/>
      </p:cViewPr>
      <p:guideLst/>
    </p:cSldViewPr>
  </p:notesViewPr>
  <p:gridSpacing cx="649224" cy="64922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2.fntdata"/><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6.fntdata"/><Relationship Id="rId23" Type="http://schemas.openxmlformats.org/officeDocument/2006/relationships/font" Target="fonts/font14.fntdata"/><Relationship Id="rId28" Type="http://schemas.microsoft.com/office/2018/10/relationships/authors" Target="author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DDD2A4-356D-168F-FF6E-DBED6FB07B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50097F-7F09-12EF-3D01-9B20FB85CA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D4986F-6F78-B742-9A9B-A846C63D61DA}" type="datetimeFigureOut">
              <a:rPr lang="en-US" smtClean="0"/>
              <a:t>3/13/24</a:t>
            </a:fld>
            <a:endParaRPr lang="en-US"/>
          </a:p>
        </p:txBody>
      </p:sp>
      <p:sp>
        <p:nvSpPr>
          <p:cNvPr id="4" name="Footer Placeholder 3">
            <a:extLst>
              <a:ext uri="{FF2B5EF4-FFF2-40B4-BE49-F238E27FC236}">
                <a16:creationId xmlns:a16="http://schemas.microsoft.com/office/drawing/2014/main" id="{04D32600-BDED-12F9-98FA-8C102BC438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4C6CD46-6A0A-7B06-B261-2A02FEC21B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7B5F9C-1248-E943-8CC8-BD2609EAB7D1}" type="slidenum">
              <a:rPr lang="en-US" smtClean="0"/>
              <a:t>‹#›</a:t>
            </a:fld>
            <a:endParaRPr lang="en-US"/>
          </a:p>
        </p:txBody>
      </p:sp>
    </p:spTree>
    <p:extLst>
      <p:ext uri="{BB962C8B-B14F-4D97-AF65-F5344CB8AC3E}">
        <p14:creationId xmlns:p14="http://schemas.microsoft.com/office/powerpoint/2010/main" val="280970807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Next LT Pro" panose="020B0504020202020204"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Next LT Pro" panose="020B0504020202020204" pitchFamily="34" charset="77"/>
              </a:defRPr>
            </a:lvl1pPr>
          </a:lstStyle>
          <a:p>
            <a:fld id="{5B4F57B0-4C6C-6D43-B1C7-8CFC5D2208CC}" type="datetimeFigureOut">
              <a:rPr lang="en-US" smtClean="0"/>
              <a:pPr/>
              <a:t>3/13/24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Next LT Pro" panose="020B0504020202020204"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Next LT Pro" panose="020B0504020202020204" pitchFamily="34" charset="77"/>
              </a:defRPr>
            </a:lvl1pPr>
          </a:lstStyle>
          <a:p>
            <a:fld id="{6C88C201-25AC-6040-9034-D4F1063BEF48}" type="slidenum">
              <a:rPr lang="en-US" smtClean="0"/>
              <a:pPr/>
              <a:t>‹#›</a:t>
            </a:fld>
            <a:endParaRPr lang="en-US" dirty="0"/>
          </a:p>
        </p:txBody>
      </p:sp>
    </p:spTree>
    <p:extLst>
      <p:ext uri="{BB962C8B-B14F-4D97-AF65-F5344CB8AC3E}">
        <p14:creationId xmlns:p14="http://schemas.microsoft.com/office/powerpoint/2010/main" val="414506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Next LT Pro" panose="020B0504020202020204" pitchFamily="34" charset="77"/>
        <a:ea typeface="+mn-ea"/>
        <a:cs typeface="+mn-cs"/>
      </a:defRPr>
    </a:lvl1pPr>
    <a:lvl2pPr marL="457200" algn="l" defTabSz="914400" rtl="0" eaLnBrk="1" latinLnBrk="0" hangingPunct="1">
      <a:defRPr sz="1200" b="0" i="0" kern="1200">
        <a:solidFill>
          <a:schemeClr val="tx1"/>
        </a:solidFill>
        <a:latin typeface="Avenir Next LT Pro" panose="020B0504020202020204" pitchFamily="34" charset="77"/>
        <a:ea typeface="+mn-ea"/>
        <a:cs typeface="+mn-cs"/>
      </a:defRPr>
    </a:lvl2pPr>
    <a:lvl3pPr marL="914400" algn="l" defTabSz="914400" rtl="0" eaLnBrk="1" latinLnBrk="0" hangingPunct="1">
      <a:defRPr sz="1200" b="0" i="0" kern="1200">
        <a:solidFill>
          <a:schemeClr val="tx1"/>
        </a:solidFill>
        <a:latin typeface="Avenir Next LT Pro" panose="020B0504020202020204" pitchFamily="34" charset="77"/>
        <a:ea typeface="+mn-ea"/>
        <a:cs typeface="+mn-cs"/>
      </a:defRPr>
    </a:lvl3pPr>
    <a:lvl4pPr marL="1371600" algn="l" defTabSz="914400" rtl="0" eaLnBrk="1" latinLnBrk="0" hangingPunct="1">
      <a:defRPr sz="1200" b="0" i="0" kern="1200">
        <a:solidFill>
          <a:schemeClr val="tx1"/>
        </a:solidFill>
        <a:latin typeface="Avenir Next LT Pro" panose="020B0504020202020204" pitchFamily="34" charset="77"/>
        <a:ea typeface="+mn-ea"/>
        <a:cs typeface="+mn-cs"/>
      </a:defRPr>
    </a:lvl4pPr>
    <a:lvl5pPr marL="1828800" algn="l" defTabSz="914400" rtl="0" eaLnBrk="1" latinLnBrk="0" hangingPunct="1">
      <a:defRPr sz="1200" b="0" i="0" kern="1200">
        <a:solidFill>
          <a:schemeClr val="tx1"/>
        </a:solidFill>
        <a:latin typeface="Avenir Next LT Pro" panose="020B0504020202020204"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88C201-25AC-6040-9034-D4F1063BEF48}" type="slidenum">
              <a:rPr lang="en-US" smtClean="0"/>
              <a:pPr/>
              <a:t>2</a:t>
            </a:fld>
            <a:endParaRPr lang="en-US" dirty="0"/>
          </a:p>
        </p:txBody>
      </p:sp>
    </p:spTree>
    <p:extLst>
      <p:ext uri="{BB962C8B-B14F-4D97-AF65-F5344CB8AC3E}">
        <p14:creationId xmlns:p14="http://schemas.microsoft.com/office/powerpoint/2010/main" val="3942223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88C201-25AC-6040-9034-D4F1063BEF48}" type="slidenum">
              <a:rPr lang="en-US" smtClean="0"/>
              <a:pPr/>
              <a:t>3</a:t>
            </a:fld>
            <a:endParaRPr lang="en-US" dirty="0"/>
          </a:p>
        </p:txBody>
      </p:sp>
    </p:spTree>
    <p:extLst>
      <p:ext uri="{BB962C8B-B14F-4D97-AF65-F5344CB8AC3E}">
        <p14:creationId xmlns:p14="http://schemas.microsoft.com/office/powerpoint/2010/main" val="9751315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with Subheader - The Bridge (Red)">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5" name="Date Placeholder 4"/>
          <p:cNvSpPr>
            <a:spLocks noGrp="1"/>
          </p:cNvSpPr>
          <p:nvPr>
            <p:ph type="dt" sz="half" idx="10"/>
          </p:nvPr>
        </p:nvSpPr>
        <p:spPr>
          <a:xfrm>
            <a:off x="10548542" y="6357608"/>
            <a:ext cx="1338262" cy="274324"/>
          </a:xfrm>
          <a:prstGeom prst="rect">
            <a:avLst/>
          </a:prstGeom>
        </p:spPr>
        <p:txBody>
          <a:bodyPr/>
          <a:lstStyle/>
          <a:p>
            <a:fld id="{D7D8AC16-5B7E-FC4D-B732-D67B8A9A11FC}" type="datetime1">
              <a:rPr lang="en-US" smtClean="0"/>
              <a:t>3/13/24</a:t>
            </a:fld>
            <a:endParaRPr lang="en-US"/>
          </a:p>
        </p:txBody>
      </p:sp>
      <p:sp>
        <p:nvSpPr>
          <p:cNvPr id="6" name="Footer Placeholder 5"/>
          <p:cNvSpPr>
            <a:spLocks noGrp="1"/>
          </p:cNvSpPr>
          <p:nvPr>
            <p:ph type="ftr" sz="quarter" idx="11"/>
          </p:nvPr>
        </p:nvSpPr>
        <p:spPr/>
        <p:txBody>
          <a:bodyPr/>
          <a:lstStyle/>
          <a:p>
            <a:endParaRPr lang="en-US"/>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pic>
        <p:nvPicPr>
          <p:cNvPr id="9" name="Left panel">
            <a:extLst>
              <a:ext uri="{FF2B5EF4-FFF2-40B4-BE49-F238E27FC236}">
                <a16:creationId xmlns:a16="http://schemas.microsoft.com/office/drawing/2014/main" id="{71157EC5-4672-80DF-1F73-BD950B59D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sp>
        <p:nvSpPr>
          <p:cNvPr id="2" name="Subheader Placeholder">
            <a:extLst>
              <a:ext uri="{FF2B5EF4-FFF2-40B4-BE49-F238E27FC236}">
                <a16:creationId xmlns:a16="http://schemas.microsoft.com/office/drawing/2014/main" id="{245564F8-2473-B51D-00AD-32CB36A7B1F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10" name="Slide Number Placeholder 5">
            <a:extLst>
              <a:ext uri="{FF2B5EF4-FFF2-40B4-BE49-F238E27FC236}">
                <a16:creationId xmlns:a16="http://schemas.microsoft.com/office/drawing/2014/main" id="{40AEECB3-3A71-FDA7-D609-8733FF3FAF67}"/>
              </a:ext>
            </a:extLst>
          </p:cNvPr>
          <p:cNvSpPr>
            <a:spLocks noGrp="1"/>
          </p:cNvSpPr>
          <p:nvPr>
            <p:ph type="sldNum" sz="quarter" idx="12"/>
          </p:nvPr>
        </p:nvSpPr>
        <p:spPr>
          <a:xfrm>
            <a:off x="18918" y="6357608"/>
            <a:ext cx="716500" cy="274324"/>
          </a:xfrm>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623077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Data &amp; AI">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3/13/24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56400505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Data &amp; AI">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3/13/24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091560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5B3D407-6779-6AEA-6499-78DE1275BF3E}"/>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3/13/24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2" name="Picture Placeholder 2">
            <a:extLst>
              <a:ext uri="{FF2B5EF4-FFF2-40B4-BE49-F238E27FC236}">
                <a16:creationId xmlns:a16="http://schemas.microsoft.com/office/drawing/2014/main" id="{F4561086-F201-2328-4748-48D2CA7CA4F8}"/>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178735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B690843-148F-C7B7-87A1-7BB10AA1DDC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9" name="Picture Placeholder 2">
            <a:extLst>
              <a:ext uri="{FF2B5EF4-FFF2-40B4-BE49-F238E27FC236}">
                <a16:creationId xmlns:a16="http://schemas.microsoft.com/office/drawing/2014/main" id="{76D9243B-DCAC-65D5-9A46-845C077CF21E}"/>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3/13/24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38610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6199DF5-982A-3935-C8E2-36F558E59B4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EA41E33E-FADD-4312-3D32-2893A5C62821}"/>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3/13/24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721094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Experiences">
    <p:bg>
      <p:bgPr>
        <a:blipFill dpi="0" rotWithShape="1">
          <a:blip r:embed="rId2">
            <a:lum/>
          </a:blip>
          <a:srcRect/>
          <a:stretch>
            <a:fillRect t="-9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3/13/24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3362924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with Subheader - Data &amp; AI">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3/13/24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20566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Experienc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7DFF8B9-1930-7988-7599-DD229E5A2CEA}"/>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3/13/24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FF30F50D-4E94-0199-4043-9BA27390254A}"/>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306964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Experiences">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407863DC-25FA-796C-86D4-943237BB4D6F}"/>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3/13/24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868A7866-0284-D4AB-9C68-B557E3DE31D5}"/>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383093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Experiences">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C8C6241-813B-5C81-8BB8-A1A8DA3CAD51}"/>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3/13/24</a:t>
            </a:fld>
            <a:endParaRPr lang="en-US" dirty="0"/>
          </a:p>
        </p:txBody>
      </p:sp>
      <p:sp>
        <p:nvSpPr>
          <p:cNvPr id="3" name="Picture Placeholder 2">
            <a:extLst>
              <a:ext uri="{FF2B5EF4-FFF2-40B4-BE49-F238E27FC236}">
                <a16:creationId xmlns:a16="http://schemas.microsoft.com/office/drawing/2014/main" id="{C8785752-77A7-6EED-401F-8B7142AC399F}"/>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0368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Page Picture + Subheader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3/13/24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12" name="Subheader Placeholder">
            <a:extLst>
              <a:ext uri="{FF2B5EF4-FFF2-40B4-BE49-F238E27FC236}">
                <a16:creationId xmlns:a16="http://schemas.microsoft.com/office/drawing/2014/main" id="{C643DB98-A33C-0C57-87A6-A3A7BD74189E}"/>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226601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Strategy &amp; Advisory">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3/13/24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77284726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Strategy &amp; Advisory">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3/13/24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71866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D154060-1354-2F46-EEFF-60596EA56913}"/>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5" name="Picture Placeholder 2">
            <a:extLst>
              <a:ext uri="{FF2B5EF4-FFF2-40B4-BE49-F238E27FC236}">
                <a16:creationId xmlns:a16="http://schemas.microsoft.com/office/drawing/2014/main" id="{0B817E43-91E2-6375-9E9D-2B7A7DE4207C}"/>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3/13/24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880143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1DAFCA4-DCB8-5FF6-E828-9E20545C0DB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BCC30B34-3167-FA36-9280-1AEBC9C7CBD0}"/>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3/13/24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3" name="The Bridge - Left Rail Graphics">
            <a:extLst>
              <a:ext uri="{FF2B5EF4-FFF2-40B4-BE49-F238E27FC236}">
                <a16:creationId xmlns:a16="http://schemas.microsoft.com/office/drawing/2014/main" id="{B2C3AD35-1A6F-549C-6F29-245A5BFA5A3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4" name="E">
              <a:extLst>
                <a:ext uri="{FF2B5EF4-FFF2-40B4-BE49-F238E27FC236}">
                  <a16:creationId xmlns:a16="http://schemas.microsoft.com/office/drawing/2014/main" id="{4D88FCCE-125B-10C2-8021-329DD0A0CF8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4BE06258-1CA8-A599-DB9F-0FA95E9BD44D}"/>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CBF049ED-BFDD-3E68-78D9-B83DAEAF5389}"/>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B6A6C84-4F05-CEF7-644A-5F7DCA6D248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C16F8708-41E2-14C0-4BFB-369167E7342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1B859D28-72EE-16BF-5CA0-481A264D666D}"/>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FE5E0CB7-706A-F026-1112-FAC5C22E2F7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523B86F4-CFEF-6CD2-C3A8-2B689EAC1516}"/>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D33C9253-AEDF-8A9C-DACA-184B33A9BAE1}"/>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328D78CE-7691-6B26-F1C2-98756122186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279411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03F186E-9CB6-BBEA-A4D0-B2AC4C4216E6}"/>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3" name="Picture Placeholder 2">
            <a:extLst>
              <a:ext uri="{FF2B5EF4-FFF2-40B4-BE49-F238E27FC236}">
                <a16:creationId xmlns:a16="http://schemas.microsoft.com/office/drawing/2014/main" id="{2CD253D6-BD51-5E2A-5923-859EEECE0E3F}"/>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3/13/24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4" name="The Bridge - Left Rail Graphics">
            <a:extLst>
              <a:ext uri="{FF2B5EF4-FFF2-40B4-BE49-F238E27FC236}">
                <a16:creationId xmlns:a16="http://schemas.microsoft.com/office/drawing/2014/main" id="{25274996-0822-9821-9EF7-DEDB6CFC06C4}"/>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5" name="E">
              <a:extLst>
                <a:ext uri="{FF2B5EF4-FFF2-40B4-BE49-F238E27FC236}">
                  <a16:creationId xmlns:a16="http://schemas.microsoft.com/office/drawing/2014/main" id="{5A254D46-1893-058A-ECC0-7C941A05B62E}"/>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6" name="G">
              <a:extLst>
                <a:ext uri="{FF2B5EF4-FFF2-40B4-BE49-F238E27FC236}">
                  <a16:creationId xmlns:a16="http://schemas.microsoft.com/office/drawing/2014/main" id="{A4A94065-8917-0370-FDAB-63D9DE424FD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7" name="D">
              <a:extLst>
                <a:ext uri="{FF2B5EF4-FFF2-40B4-BE49-F238E27FC236}">
                  <a16:creationId xmlns:a16="http://schemas.microsoft.com/office/drawing/2014/main" id="{ACF608A9-2581-48FD-E49D-512B76F82FD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8" name="I">
              <a:extLst>
                <a:ext uri="{FF2B5EF4-FFF2-40B4-BE49-F238E27FC236}">
                  <a16:creationId xmlns:a16="http://schemas.microsoft.com/office/drawing/2014/main" id="{52569C32-BBB9-4B91-FC2E-FF7158DCB8C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9" name="R">
              <a:extLst>
                <a:ext uri="{FF2B5EF4-FFF2-40B4-BE49-F238E27FC236}">
                  <a16:creationId xmlns:a16="http://schemas.microsoft.com/office/drawing/2014/main" id="{EE325159-BF9C-17D0-7F1D-7661ED15A064}"/>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0" name="B">
              <a:extLst>
                <a:ext uri="{FF2B5EF4-FFF2-40B4-BE49-F238E27FC236}">
                  <a16:creationId xmlns:a16="http://schemas.microsoft.com/office/drawing/2014/main" id="{07BD7641-958D-1472-E3EA-889BF256F86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1" name="E">
              <a:extLst>
                <a:ext uri="{FF2B5EF4-FFF2-40B4-BE49-F238E27FC236}">
                  <a16:creationId xmlns:a16="http://schemas.microsoft.com/office/drawing/2014/main" id="{9507F0D6-36A7-6FC1-B925-571735C09A0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2" name="H">
              <a:extLst>
                <a:ext uri="{FF2B5EF4-FFF2-40B4-BE49-F238E27FC236}">
                  <a16:creationId xmlns:a16="http://schemas.microsoft.com/office/drawing/2014/main" id="{9D669A2A-0BBB-1CB7-D1BC-C9BDD971B194}"/>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3" name="T">
              <a:extLst>
                <a:ext uri="{FF2B5EF4-FFF2-40B4-BE49-F238E27FC236}">
                  <a16:creationId xmlns:a16="http://schemas.microsoft.com/office/drawing/2014/main" id="{DB1A2946-9724-7A72-B4F5-8DBDDE41F34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E173DE4B-86C7-0E35-0414-A564FC221DF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25953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The Bridge (Red) - Drop BG Photo">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A638BCA-40AE-EC00-1F05-1ED31B7316C8}"/>
              </a:ext>
            </a:extLst>
          </p:cNvPr>
          <p:cNvSpPr>
            <a:spLocks noGrp="1"/>
          </p:cNvSpPr>
          <p:nvPr>
            <p:ph type="pic" sz="quarter" idx="13"/>
          </p:nvPr>
        </p:nvSpPr>
        <p:spPr>
          <a:xfrm>
            <a:off x="0" y="0"/>
            <a:ext cx="12188952" cy="6858000"/>
          </a:xfrm>
          <a:custGeom>
            <a:avLst/>
            <a:gdLst>
              <a:gd name="connsiteX0" fmla="*/ 308864 w 12188952"/>
              <a:gd name="connsiteY0" fmla="*/ 3784601 h 6858000"/>
              <a:gd name="connsiteX1" fmla="*/ 306008 w 12188952"/>
              <a:gd name="connsiteY1" fmla="*/ 3785681 h 6858000"/>
              <a:gd name="connsiteX2" fmla="*/ 304929 w 12188952"/>
              <a:gd name="connsiteY2" fmla="*/ 3788538 h 6858000"/>
              <a:gd name="connsiteX3" fmla="*/ 304929 w 12188952"/>
              <a:gd name="connsiteY3" fmla="*/ 3899790 h 6858000"/>
              <a:gd name="connsiteX4" fmla="*/ 306008 w 12188952"/>
              <a:gd name="connsiteY4" fmla="*/ 3902648 h 6858000"/>
              <a:gd name="connsiteX5" fmla="*/ 308861 w 12188952"/>
              <a:gd name="connsiteY5" fmla="*/ 3903726 h 6858000"/>
              <a:gd name="connsiteX6" fmla="*/ 308800 w 12188952"/>
              <a:gd name="connsiteY6" fmla="*/ 3903727 h 6858000"/>
              <a:gd name="connsiteX7" fmla="*/ 308864 w 12188952"/>
              <a:gd name="connsiteY7" fmla="*/ 3903727 h 6858000"/>
              <a:gd name="connsiteX8" fmla="*/ 308861 w 12188952"/>
              <a:gd name="connsiteY8" fmla="*/ 3903726 h 6858000"/>
              <a:gd name="connsiteX9" fmla="*/ 329171 w 12188952"/>
              <a:gd name="connsiteY9" fmla="*/ 3903346 h 6858000"/>
              <a:gd name="connsiteX10" fmla="*/ 332027 w 12188952"/>
              <a:gd name="connsiteY10" fmla="*/ 3902267 h 6858000"/>
              <a:gd name="connsiteX11" fmla="*/ 333106 w 12188952"/>
              <a:gd name="connsiteY11" fmla="*/ 3899409 h 6858000"/>
              <a:gd name="connsiteX12" fmla="*/ 333106 w 12188952"/>
              <a:gd name="connsiteY12" fmla="*/ 3818193 h 6858000"/>
              <a:gd name="connsiteX13" fmla="*/ 334184 w 12188952"/>
              <a:gd name="connsiteY13" fmla="*/ 3815335 h 6858000"/>
              <a:gd name="connsiteX14" fmla="*/ 337040 w 12188952"/>
              <a:gd name="connsiteY14" fmla="*/ 3814256 h 6858000"/>
              <a:gd name="connsiteX15" fmla="*/ 351001 w 12188952"/>
              <a:gd name="connsiteY15" fmla="*/ 3814256 h 6858000"/>
              <a:gd name="connsiteX16" fmla="*/ 353857 w 12188952"/>
              <a:gd name="connsiteY16" fmla="*/ 3815335 h 6858000"/>
              <a:gd name="connsiteX17" fmla="*/ 354936 w 12188952"/>
              <a:gd name="connsiteY17" fmla="*/ 3818193 h 6858000"/>
              <a:gd name="connsiteX18" fmla="*/ 354936 w 12188952"/>
              <a:gd name="connsiteY18" fmla="*/ 3870453 h 6858000"/>
              <a:gd name="connsiteX19" fmla="*/ 356015 w 12188952"/>
              <a:gd name="connsiteY19" fmla="*/ 3873311 h 6858000"/>
              <a:gd name="connsiteX20" fmla="*/ 358871 w 12188952"/>
              <a:gd name="connsiteY20" fmla="*/ 3874390 h 6858000"/>
              <a:gd name="connsiteX21" fmla="*/ 376766 w 12188952"/>
              <a:gd name="connsiteY21" fmla="*/ 3874390 h 6858000"/>
              <a:gd name="connsiteX22" fmla="*/ 379622 w 12188952"/>
              <a:gd name="connsiteY22" fmla="*/ 3873311 h 6858000"/>
              <a:gd name="connsiteX23" fmla="*/ 380701 w 12188952"/>
              <a:gd name="connsiteY23" fmla="*/ 3870453 h 6858000"/>
              <a:gd name="connsiteX24" fmla="*/ 380701 w 12188952"/>
              <a:gd name="connsiteY24" fmla="*/ 3818193 h 6858000"/>
              <a:gd name="connsiteX25" fmla="*/ 381780 w 12188952"/>
              <a:gd name="connsiteY25" fmla="*/ 3815335 h 6858000"/>
              <a:gd name="connsiteX26" fmla="*/ 384636 w 12188952"/>
              <a:gd name="connsiteY26" fmla="*/ 3814256 h 6858000"/>
              <a:gd name="connsiteX27" fmla="*/ 398597 w 12188952"/>
              <a:gd name="connsiteY27" fmla="*/ 3814256 h 6858000"/>
              <a:gd name="connsiteX28" fmla="*/ 401453 w 12188952"/>
              <a:gd name="connsiteY28" fmla="*/ 3815335 h 6858000"/>
              <a:gd name="connsiteX29" fmla="*/ 402532 w 12188952"/>
              <a:gd name="connsiteY29" fmla="*/ 3818193 h 6858000"/>
              <a:gd name="connsiteX30" fmla="*/ 402532 w 12188952"/>
              <a:gd name="connsiteY30" fmla="*/ 3899790 h 6858000"/>
              <a:gd name="connsiteX31" fmla="*/ 403610 w 12188952"/>
              <a:gd name="connsiteY31" fmla="*/ 3902648 h 6858000"/>
              <a:gd name="connsiteX32" fmla="*/ 406466 w 12188952"/>
              <a:gd name="connsiteY32" fmla="*/ 3903727 h 6858000"/>
              <a:gd name="connsiteX33" fmla="*/ 426139 w 12188952"/>
              <a:gd name="connsiteY33" fmla="*/ 3903727 h 6858000"/>
              <a:gd name="connsiteX34" fmla="*/ 428995 w 12188952"/>
              <a:gd name="connsiteY34" fmla="*/ 3902648 h 6858000"/>
              <a:gd name="connsiteX35" fmla="*/ 430074 w 12188952"/>
              <a:gd name="connsiteY35" fmla="*/ 3899790 h 6858000"/>
              <a:gd name="connsiteX36" fmla="*/ 430074 w 12188952"/>
              <a:gd name="connsiteY36" fmla="*/ 3788538 h 6858000"/>
              <a:gd name="connsiteX37" fmla="*/ 428995 w 12188952"/>
              <a:gd name="connsiteY37" fmla="*/ 3785681 h 6858000"/>
              <a:gd name="connsiteX38" fmla="*/ 426139 w 12188952"/>
              <a:gd name="connsiteY38" fmla="*/ 3784601 h 6858000"/>
              <a:gd name="connsiteX39" fmla="*/ 368072 w 12188952"/>
              <a:gd name="connsiteY39" fmla="*/ 3614611 h 6858000"/>
              <a:gd name="connsiteX40" fmla="*/ 323015 w 12188952"/>
              <a:gd name="connsiteY40" fmla="*/ 3634995 h 6858000"/>
              <a:gd name="connsiteX41" fmla="*/ 304802 w 12188952"/>
              <a:gd name="connsiteY41" fmla="*/ 3684017 h 6858000"/>
              <a:gd name="connsiteX42" fmla="*/ 313052 w 12188952"/>
              <a:gd name="connsiteY42" fmla="*/ 3718371 h 6858000"/>
              <a:gd name="connsiteX43" fmla="*/ 337357 w 12188952"/>
              <a:gd name="connsiteY43" fmla="*/ 3744850 h 6858000"/>
              <a:gd name="connsiteX44" fmla="*/ 339134 w 12188952"/>
              <a:gd name="connsiteY44" fmla="*/ 3745231 h 6858000"/>
              <a:gd name="connsiteX45" fmla="*/ 372007 w 12188952"/>
              <a:gd name="connsiteY45" fmla="*/ 3745231 h 6858000"/>
              <a:gd name="connsiteX46" fmla="*/ 374863 w 12188952"/>
              <a:gd name="connsiteY46" fmla="*/ 3744152 h 6858000"/>
              <a:gd name="connsiteX47" fmla="*/ 375941 w 12188952"/>
              <a:gd name="connsiteY47" fmla="*/ 3741294 h 6858000"/>
              <a:gd name="connsiteX48" fmla="*/ 375941 w 12188952"/>
              <a:gd name="connsiteY48" fmla="*/ 3684080 h 6858000"/>
              <a:gd name="connsiteX49" fmla="*/ 374863 w 12188952"/>
              <a:gd name="connsiteY49" fmla="*/ 3681223 h 6858000"/>
              <a:gd name="connsiteX50" fmla="*/ 372007 w 12188952"/>
              <a:gd name="connsiteY50" fmla="*/ 3680143 h 6858000"/>
              <a:gd name="connsiteX51" fmla="*/ 356269 w 12188952"/>
              <a:gd name="connsiteY51" fmla="*/ 3680143 h 6858000"/>
              <a:gd name="connsiteX52" fmla="*/ 353413 w 12188952"/>
              <a:gd name="connsiteY52" fmla="*/ 3681223 h 6858000"/>
              <a:gd name="connsiteX53" fmla="*/ 352334 w 12188952"/>
              <a:gd name="connsiteY53" fmla="*/ 3684080 h 6858000"/>
              <a:gd name="connsiteX54" fmla="*/ 352334 w 12188952"/>
              <a:gd name="connsiteY54" fmla="*/ 3712719 h 6858000"/>
              <a:gd name="connsiteX55" fmla="*/ 351953 w 12188952"/>
              <a:gd name="connsiteY55" fmla="*/ 3715577 h 6858000"/>
              <a:gd name="connsiteX56" fmla="*/ 350494 w 12188952"/>
              <a:gd name="connsiteY56" fmla="*/ 3716656 h 6858000"/>
              <a:gd name="connsiteX57" fmla="*/ 349796 w 12188952"/>
              <a:gd name="connsiteY57" fmla="*/ 3716656 h 6858000"/>
              <a:gd name="connsiteX58" fmla="*/ 347638 w 12188952"/>
              <a:gd name="connsiteY58" fmla="*/ 3715958 h 6858000"/>
              <a:gd name="connsiteX59" fmla="*/ 336913 w 12188952"/>
              <a:gd name="connsiteY59" fmla="*/ 3701670 h 6858000"/>
              <a:gd name="connsiteX60" fmla="*/ 332979 w 12188952"/>
              <a:gd name="connsiteY60" fmla="*/ 3684144 h 6858000"/>
              <a:gd name="connsiteX61" fmla="*/ 343323 w 12188952"/>
              <a:gd name="connsiteY61" fmla="*/ 3655505 h 6858000"/>
              <a:gd name="connsiteX62" fmla="*/ 368326 w 12188952"/>
              <a:gd name="connsiteY62" fmla="*/ 3643694 h 6858000"/>
              <a:gd name="connsiteX63" fmla="*/ 393012 w 12188952"/>
              <a:gd name="connsiteY63" fmla="*/ 3655505 h 6858000"/>
              <a:gd name="connsiteX64" fmla="*/ 403356 w 12188952"/>
              <a:gd name="connsiteY64" fmla="*/ 3683763 h 6858000"/>
              <a:gd name="connsiteX65" fmla="*/ 399803 w 12188952"/>
              <a:gd name="connsiteY65" fmla="*/ 3700908 h 6858000"/>
              <a:gd name="connsiteX66" fmla="*/ 389776 w 12188952"/>
              <a:gd name="connsiteY66" fmla="*/ 3714879 h 6858000"/>
              <a:gd name="connsiteX67" fmla="*/ 388316 w 12188952"/>
              <a:gd name="connsiteY67" fmla="*/ 3717736 h 6858000"/>
              <a:gd name="connsiteX68" fmla="*/ 389014 w 12188952"/>
              <a:gd name="connsiteY68" fmla="*/ 3720212 h 6858000"/>
              <a:gd name="connsiteX69" fmla="*/ 400818 w 12188952"/>
              <a:gd name="connsiteY69" fmla="*/ 3737738 h 6858000"/>
              <a:gd name="connsiteX70" fmla="*/ 404054 w 12188952"/>
              <a:gd name="connsiteY70" fmla="*/ 3739517 h 6858000"/>
              <a:gd name="connsiteX71" fmla="*/ 406529 w 12188952"/>
              <a:gd name="connsiteY71" fmla="*/ 3738437 h 6858000"/>
              <a:gd name="connsiteX72" fmla="*/ 423664 w 12188952"/>
              <a:gd name="connsiteY72" fmla="*/ 3716275 h 6858000"/>
              <a:gd name="connsiteX73" fmla="*/ 431152 w 12188952"/>
              <a:gd name="connsiteY73" fmla="*/ 3683382 h 6858000"/>
              <a:gd name="connsiteX74" fmla="*/ 431343 w 12188952"/>
              <a:gd name="connsiteY74" fmla="*/ 3683318 h 6858000"/>
              <a:gd name="connsiteX75" fmla="*/ 413129 w 12188952"/>
              <a:gd name="connsiteY75" fmla="*/ 3635376 h 6858000"/>
              <a:gd name="connsiteX76" fmla="*/ 368072 w 12188952"/>
              <a:gd name="connsiteY76" fmla="*/ 3614611 h 6858000"/>
              <a:gd name="connsiteX77" fmla="*/ 333550 w 12188952"/>
              <a:gd name="connsiteY77" fmla="*/ 3484499 h 6858000"/>
              <a:gd name="connsiteX78" fmla="*/ 398597 w 12188952"/>
              <a:gd name="connsiteY78" fmla="*/ 3484499 h 6858000"/>
              <a:gd name="connsiteX79" fmla="*/ 401453 w 12188952"/>
              <a:gd name="connsiteY79" fmla="*/ 3485579 h 6858000"/>
              <a:gd name="connsiteX80" fmla="*/ 402532 w 12188952"/>
              <a:gd name="connsiteY80" fmla="*/ 3488436 h 6858000"/>
              <a:gd name="connsiteX81" fmla="*/ 402532 w 12188952"/>
              <a:gd name="connsiteY81" fmla="*/ 3517773 h 6858000"/>
              <a:gd name="connsiteX82" fmla="*/ 392187 w 12188952"/>
              <a:gd name="connsiteY82" fmla="*/ 3541713 h 6858000"/>
              <a:gd name="connsiteX83" fmla="*/ 367882 w 12188952"/>
              <a:gd name="connsiteY83" fmla="*/ 3551746 h 6858000"/>
              <a:gd name="connsiteX84" fmla="*/ 343196 w 12188952"/>
              <a:gd name="connsiteY84" fmla="*/ 3541713 h 6858000"/>
              <a:gd name="connsiteX85" fmla="*/ 332852 w 12188952"/>
              <a:gd name="connsiteY85" fmla="*/ 3517773 h 6858000"/>
              <a:gd name="connsiteX86" fmla="*/ 332852 w 12188952"/>
              <a:gd name="connsiteY86" fmla="*/ 3488436 h 6858000"/>
              <a:gd name="connsiteX87" fmla="*/ 333550 w 12188952"/>
              <a:gd name="connsiteY87" fmla="*/ 3484499 h 6858000"/>
              <a:gd name="connsiteX88" fmla="*/ 308864 w 12188952"/>
              <a:gd name="connsiteY88" fmla="*/ 3454781 h 6858000"/>
              <a:gd name="connsiteX89" fmla="*/ 306008 w 12188952"/>
              <a:gd name="connsiteY89" fmla="*/ 3455861 h 6858000"/>
              <a:gd name="connsiteX90" fmla="*/ 304929 w 12188952"/>
              <a:gd name="connsiteY90" fmla="*/ 3458718 h 6858000"/>
              <a:gd name="connsiteX91" fmla="*/ 304929 w 12188952"/>
              <a:gd name="connsiteY91" fmla="*/ 3517773 h 6858000"/>
              <a:gd name="connsiteX92" fmla="*/ 323142 w 12188952"/>
              <a:gd name="connsiteY92" fmla="*/ 3562859 h 6858000"/>
              <a:gd name="connsiteX93" fmla="*/ 367501 w 12188952"/>
              <a:gd name="connsiteY93" fmla="*/ 3581464 h 6858000"/>
              <a:gd name="connsiteX94" fmla="*/ 411860 w 12188952"/>
              <a:gd name="connsiteY94" fmla="*/ 3562859 h 6858000"/>
              <a:gd name="connsiteX95" fmla="*/ 430074 w 12188952"/>
              <a:gd name="connsiteY95" fmla="*/ 3517773 h 6858000"/>
              <a:gd name="connsiteX96" fmla="*/ 430074 w 12188952"/>
              <a:gd name="connsiteY96" fmla="*/ 3458718 h 6858000"/>
              <a:gd name="connsiteX97" fmla="*/ 428995 w 12188952"/>
              <a:gd name="connsiteY97" fmla="*/ 3455861 h 6858000"/>
              <a:gd name="connsiteX98" fmla="*/ 426139 w 12188952"/>
              <a:gd name="connsiteY98" fmla="*/ 3454781 h 6858000"/>
              <a:gd name="connsiteX99" fmla="*/ 308864 w 12188952"/>
              <a:gd name="connsiteY99" fmla="*/ 3378518 h 6858000"/>
              <a:gd name="connsiteX100" fmla="*/ 306008 w 12188952"/>
              <a:gd name="connsiteY100" fmla="*/ 3379598 h 6858000"/>
              <a:gd name="connsiteX101" fmla="*/ 304929 w 12188952"/>
              <a:gd name="connsiteY101" fmla="*/ 3382455 h 6858000"/>
              <a:gd name="connsiteX102" fmla="*/ 304929 w 12188952"/>
              <a:gd name="connsiteY102" fmla="*/ 3404300 h 6858000"/>
              <a:gd name="connsiteX103" fmla="*/ 306008 w 12188952"/>
              <a:gd name="connsiteY103" fmla="*/ 3407157 h 6858000"/>
              <a:gd name="connsiteX104" fmla="*/ 308864 w 12188952"/>
              <a:gd name="connsiteY104" fmla="*/ 3408237 h 6858000"/>
              <a:gd name="connsiteX105" fmla="*/ 426139 w 12188952"/>
              <a:gd name="connsiteY105" fmla="*/ 3408237 h 6858000"/>
              <a:gd name="connsiteX106" fmla="*/ 428995 w 12188952"/>
              <a:gd name="connsiteY106" fmla="*/ 3407157 h 6858000"/>
              <a:gd name="connsiteX107" fmla="*/ 430074 w 12188952"/>
              <a:gd name="connsiteY107" fmla="*/ 3404300 h 6858000"/>
              <a:gd name="connsiteX108" fmla="*/ 430074 w 12188952"/>
              <a:gd name="connsiteY108" fmla="*/ 3382455 h 6858000"/>
              <a:gd name="connsiteX109" fmla="*/ 428995 w 12188952"/>
              <a:gd name="connsiteY109" fmla="*/ 3379598 h 6858000"/>
              <a:gd name="connsiteX110" fmla="*/ 426139 w 12188952"/>
              <a:gd name="connsiteY110" fmla="*/ 3378518 h 6858000"/>
              <a:gd name="connsiteX111" fmla="*/ 308864 w 12188952"/>
              <a:gd name="connsiteY111" fmla="*/ 3211830 h 6858000"/>
              <a:gd name="connsiteX112" fmla="*/ 306008 w 12188952"/>
              <a:gd name="connsiteY112" fmla="*/ 3212910 h 6858000"/>
              <a:gd name="connsiteX113" fmla="*/ 304929 w 12188952"/>
              <a:gd name="connsiteY113" fmla="*/ 3215767 h 6858000"/>
              <a:gd name="connsiteX114" fmla="*/ 304929 w 12188952"/>
              <a:gd name="connsiteY114" fmla="*/ 3237611 h 6858000"/>
              <a:gd name="connsiteX115" fmla="*/ 306008 w 12188952"/>
              <a:gd name="connsiteY115" fmla="*/ 3240469 h 6858000"/>
              <a:gd name="connsiteX116" fmla="*/ 308864 w 12188952"/>
              <a:gd name="connsiteY116" fmla="*/ 3241548 h 6858000"/>
              <a:gd name="connsiteX117" fmla="*/ 400373 w 12188952"/>
              <a:gd name="connsiteY117" fmla="*/ 3241548 h 6858000"/>
              <a:gd name="connsiteX118" fmla="*/ 403229 w 12188952"/>
              <a:gd name="connsiteY118" fmla="*/ 3242628 h 6858000"/>
              <a:gd name="connsiteX119" fmla="*/ 404308 w 12188952"/>
              <a:gd name="connsiteY119" fmla="*/ 3245485 h 6858000"/>
              <a:gd name="connsiteX120" fmla="*/ 404308 w 12188952"/>
              <a:gd name="connsiteY120" fmla="*/ 3288792 h 6858000"/>
              <a:gd name="connsiteX121" fmla="*/ 399993 w 12188952"/>
              <a:gd name="connsiteY121" fmla="*/ 3300985 h 6858000"/>
              <a:gd name="connsiteX122" fmla="*/ 389268 w 12188952"/>
              <a:gd name="connsiteY122" fmla="*/ 3305302 h 6858000"/>
              <a:gd name="connsiteX123" fmla="*/ 378543 w 12188952"/>
              <a:gd name="connsiteY123" fmla="*/ 3300985 h 6858000"/>
              <a:gd name="connsiteX124" fmla="*/ 374228 w 12188952"/>
              <a:gd name="connsiteY124" fmla="*/ 3288792 h 6858000"/>
              <a:gd name="connsiteX125" fmla="*/ 374228 w 12188952"/>
              <a:gd name="connsiteY125" fmla="*/ 3268409 h 6858000"/>
              <a:gd name="connsiteX126" fmla="*/ 373530 w 12188952"/>
              <a:gd name="connsiteY126" fmla="*/ 3267710 h 6858000"/>
              <a:gd name="connsiteX127" fmla="*/ 347765 w 12188952"/>
              <a:gd name="connsiteY127" fmla="*/ 3267710 h 6858000"/>
              <a:gd name="connsiteX128" fmla="*/ 345607 w 12188952"/>
              <a:gd name="connsiteY128" fmla="*/ 3268409 h 6858000"/>
              <a:gd name="connsiteX129" fmla="*/ 305564 w 12188952"/>
              <a:gd name="connsiteY129" fmla="*/ 3302381 h 6858000"/>
              <a:gd name="connsiteX130" fmla="*/ 304104 w 12188952"/>
              <a:gd name="connsiteY130" fmla="*/ 3304858 h 6858000"/>
              <a:gd name="connsiteX131" fmla="*/ 304104 w 12188952"/>
              <a:gd name="connsiteY131" fmla="*/ 3328099 h 6858000"/>
              <a:gd name="connsiteX132" fmla="*/ 305564 w 12188952"/>
              <a:gd name="connsiteY132" fmla="*/ 3332417 h 6858000"/>
              <a:gd name="connsiteX133" fmla="*/ 309117 w 12188952"/>
              <a:gd name="connsiteY133" fmla="*/ 3333877 h 6858000"/>
              <a:gd name="connsiteX134" fmla="*/ 313052 w 12188952"/>
              <a:gd name="connsiteY134" fmla="*/ 3332417 h 6858000"/>
              <a:gd name="connsiteX135" fmla="*/ 343830 w 12188952"/>
              <a:gd name="connsiteY135" fmla="*/ 3307398 h 6858000"/>
              <a:gd name="connsiteX136" fmla="*/ 343894 w 12188952"/>
              <a:gd name="connsiteY136" fmla="*/ 3307398 h 6858000"/>
              <a:gd name="connsiteX137" fmla="*/ 347130 w 12188952"/>
              <a:gd name="connsiteY137" fmla="*/ 3305937 h 6858000"/>
              <a:gd name="connsiteX138" fmla="*/ 349605 w 12188952"/>
              <a:gd name="connsiteY138" fmla="*/ 3307017 h 6858000"/>
              <a:gd name="connsiteX139" fmla="*/ 351382 w 12188952"/>
              <a:gd name="connsiteY139" fmla="*/ 3309493 h 6858000"/>
              <a:gd name="connsiteX140" fmla="*/ 363186 w 12188952"/>
              <a:gd name="connsiteY140" fmla="*/ 3326321 h 6858000"/>
              <a:gd name="connsiteX141" fmla="*/ 388950 w 12188952"/>
              <a:gd name="connsiteY141" fmla="*/ 3335592 h 6858000"/>
              <a:gd name="connsiteX142" fmla="*/ 418269 w 12188952"/>
              <a:gd name="connsiteY142" fmla="*/ 3323082 h 6858000"/>
              <a:gd name="connsiteX143" fmla="*/ 430454 w 12188952"/>
              <a:gd name="connsiteY143" fmla="*/ 3293047 h 6858000"/>
              <a:gd name="connsiteX144" fmla="*/ 430454 w 12188952"/>
              <a:gd name="connsiteY144" fmla="*/ 3215767 h 6858000"/>
              <a:gd name="connsiteX145" fmla="*/ 429375 w 12188952"/>
              <a:gd name="connsiteY145" fmla="*/ 3212910 h 6858000"/>
              <a:gd name="connsiteX146" fmla="*/ 426519 w 12188952"/>
              <a:gd name="connsiteY146" fmla="*/ 3211830 h 6858000"/>
              <a:gd name="connsiteX147" fmla="*/ 383874 w 12188952"/>
              <a:gd name="connsiteY147" fmla="*/ 3073401 h 6858000"/>
              <a:gd name="connsiteX148" fmla="*/ 399993 w 12188952"/>
              <a:gd name="connsiteY148" fmla="*/ 3073401 h 6858000"/>
              <a:gd name="connsiteX149" fmla="*/ 402849 w 12188952"/>
              <a:gd name="connsiteY149" fmla="*/ 3074480 h 6858000"/>
              <a:gd name="connsiteX150" fmla="*/ 403928 w 12188952"/>
              <a:gd name="connsiteY150" fmla="*/ 3077338 h 6858000"/>
              <a:gd name="connsiteX151" fmla="*/ 403928 w 12188952"/>
              <a:gd name="connsiteY151" fmla="*/ 3123121 h 6858000"/>
              <a:gd name="connsiteX152" fmla="*/ 400374 w 12188952"/>
              <a:gd name="connsiteY152" fmla="*/ 3131376 h 6858000"/>
              <a:gd name="connsiteX153" fmla="*/ 392124 w 12188952"/>
              <a:gd name="connsiteY153" fmla="*/ 3134615 h 6858000"/>
              <a:gd name="connsiteX154" fmla="*/ 383557 w 12188952"/>
              <a:gd name="connsiteY154" fmla="*/ 3131376 h 6858000"/>
              <a:gd name="connsiteX155" fmla="*/ 380003 w 12188952"/>
              <a:gd name="connsiteY155" fmla="*/ 3123121 h 6858000"/>
              <a:gd name="connsiteX156" fmla="*/ 379940 w 12188952"/>
              <a:gd name="connsiteY156" fmla="*/ 3123121 h 6858000"/>
              <a:gd name="connsiteX157" fmla="*/ 379940 w 12188952"/>
              <a:gd name="connsiteY157" fmla="*/ 3077338 h 6858000"/>
              <a:gd name="connsiteX158" fmla="*/ 381018 w 12188952"/>
              <a:gd name="connsiteY158" fmla="*/ 3074480 h 6858000"/>
              <a:gd name="connsiteX159" fmla="*/ 383874 w 12188952"/>
              <a:gd name="connsiteY159" fmla="*/ 3073401 h 6858000"/>
              <a:gd name="connsiteX160" fmla="*/ 334883 w 12188952"/>
              <a:gd name="connsiteY160" fmla="*/ 3073401 h 6858000"/>
              <a:gd name="connsiteX161" fmla="*/ 351002 w 12188952"/>
              <a:gd name="connsiteY161" fmla="*/ 3073401 h 6858000"/>
              <a:gd name="connsiteX162" fmla="*/ 353857 w 12188952"/>
              <a:gd name="connsiteY162" fmla="*/ 3074480 h 6858000"/>
              <a:gd name="connsiteX163" fmla="*/ 354936 w 12188952"/>
              <a:gd name="connsiteY163" fmla="*/ 3077338 h 6858000"/>
              <a:gd name="connsiteX164" fmla="*/ 354936 w 12188952"/>
              <a:gd name="connsiteY164" fmla="*/ 3128138 h 6858000"/>
              <a:gd name="connsiteX165" fmla="*/ 351382 w 12188952"/>
              <a:gd name="connsiteY165" fmla="*/ 3136710 h 6858000"/>
              <a:gd name="connsiteX166" fmla="*/ 342815 w 12188952"/>
              <a:gd name="connsiteY166" fmla="*/ 3140267 h 6858000"/>
              <a:gd name="connsiteX167" fmla="*/ 334565 w 12188952"/>
              <a:gd name="connsiteY167" fmla="*/ 3136710 h 6858000"/>
              <a:gd name="connsiteX168" fmla="*/ 331012 w 12188952"/>
              <a:gd name="connsiteY168" fmla="*/ 3128138 h 6858000"/>
              <a:gd name="connsiteX169" fmla="*/ 330948 w 12188952"/>
              <a:gd name="connsiteY169" fmla="*/ 3128138 h 6858000"/>
              <a:gd name="connsiteX170" fmla="*/ 330948 w 12188952"/>
              <a:gd name="connsiteY170" fmla="*/ 3077338 h 6858000"/>
              <a:gd name="connsiteX171" fmla="*/ 332027 w 12188952"/>
              <a:gd name="connsiteY171" fmla="*/ 3074480 h 6858000"/>
              <a:gd name="connsiteX172" fmla="*/ 334883 w 12188952"/>
              <a:gd name="connsiteY172" fmla="*/ 3073401 h 6858000"/>
              <a:gd name="connsiteX173" fmla="*/ 308547 w 12188952"/>
              <a:gd name="connsiteY173" fmla="*/ 3043365 h 6858000"/>
              <a:gd name="connsiteX174" fmla="*/ 305691 w 12188952"/>
              <a:gd name="connsiteY174" fmla="*/ 3044445 h 6858000"/>
              <a:gd name="connsiteX175" fmla="*/ 304612 w 12188952"/>
              <a:gd name="connsiteY175" fmla="*/ 3047302 h 6858000"/>
              <a:gd name="connsiteX176" fmla="*/ 304612 w 12188952"/>
              <a:gd name="connsiteY176" fmla="*/ 3130678 h 6858000"/>
              <a:gd name="connsiteX177" fmla="*/ 315718 w 12188952"/>
              <a:gd name="connsiteY177" fmla="*/ 3158237 h 6858000"/>
              <a:gd name="connsiteX178" fmla="*/ 342879 w 12188952"/>
              <a:gd name="connsiteY178" fmla="*/ 3169667 h 6858000"/>
              <a:gd name="connsiteX179" fmla="*/ 356840 w 12188952"/>
              <a:gd name="connsiteY179" fmla="*/ 3166810 h 6858000"/>
              <a:gd name="connsiteX180" fmla="*/ 368263 w 12188952"/>
              <a:gd name="connsiteY180" fmla="*/ 3158936 h 6858000"/>
              <a:gd name="connsiteX181" fmla="*/ 371119 w 12188952"/>
              <a:gd name="connsiteY181" fmla="*/ 3157475 h 6858000"/>
              <a:gd name="connsiteX182" fmla="*/ 373594 w 12188952"/>
              <a:gd name="connsiteY182" fmla="*/ 3158174 h 6858000"/>
              <a:gd name="connsiteX183" fmla="*/ 382161 w 12188952"/>
              <a:gd name="connsiteY183" fmla="*/ 3162111 h 6858000"/>
              <a:gd name="connsiteX184" fmla="*/ 391807 w 12188952"/>
              <a:gd name="connsiteY184" fmla="*/ 3163571 h 6858000"/>
              <a:gd name="connsiteX185" fmla="*/ 418968 w 12188952"/>
              <a:gd name="connsiteY185" fmla="*/ 3152141 h 6858000"/>
              <a:gd name="connsiteX186" fmla="*/ 430074 w 12188952"/>
              <a:gd name="connsiteY186" fmla="*/ 3124582 h 6858000"/>
              <a:gd name="connsiteX187" fmla="*/ 430074 w 12188952"/>
              <a:gd name="connsiteY187" fmla="*/ 3047302 h 6858000"/>
              <a:gd name="connsiteX188" fmla="*/ 428995 w 12188952"/>
              <a:gd name="connsiteY188" fmla="*/ 3044445 h 6858000"/>
              <a:gd name="connsiteX189" fmla="*/ 426139 w 12188952"/>
              <a:gd name="connsiteY189" fmla="*/ 3043365 h 6858000"/>
              <a:gd name="connsiteX190" fmla="*/ 396820 w 12188952"/>
              <a:gd name="connsiteY190" fmla="*/ 2954274 h 6858000"/>
              <a:gd name="connsiteX191" fmla="*/ 396820 w 12188952"/>
              <a:gd name="connsiteY191" fmla="*/ 3000058 h 6858000"/>
              <a:gd name="connsiteX192" fmla="*/ 431153 w 12188952"/>
              <a:gd name="connsiteY192" fmla="*/ 3000058 h 6858000"/>
              <a:gd name="connsiteX193" fmla="*/ 431153 w 12188952"/>
              <a:gd name="connsiteY193" fmla="*/ 2991105 h 6858000"/>
              <a:gd name="connsiteX194" fmla="*/ 405387 w 12188952"/>
              <a:gd name="connsiteY194" fmla="*/ 2991105 h 6858000"/>
              <a:gd name="connsiteX195" fmla="*/ 405387 w 12188952"/>
              <a:gd name="connsiteY195" fmla="*/ 2980754 h 6858000"/>
              <a:gd name="connsiteX196" fmla="*/ 430074 w 12188952"/>
              <a:gd name="connsiteY196" fmla="*/ 2980754 h 6858000"/>
              <a:gd name="connsiteX197" fmla="*/ 430074 w 12188952"/>
              <a:gd name="connsiteY197" fmla="*/ 2972880 h 6858000"/>
              <a:gd name="connsiteX198" fmla="*/ 405387 w 12188952"/>
              <a:gd name="connsiteY198" fmla="*/ 2972880 h 6858000"/>
              <a:gd name="connsiteX199" fmla="*/ 405387 w 12188952"/>
              <a:gd name="connsiteY199" fmla="*/ 2962529 h 6858000"/>
              <a:gd name="connsiteX200" fmla="*/ 431153 w 12188952"/>
              <a:gd name="connsiteY200" fmla="*/ 2962529 h 6858000"/>
              <a:gd name="connsiteX201" fmla="*/ 431153 w 12188952"/>
              <a:gd name="connsiteY201" fmla="*/ 2954274 h 6858000"/>
              <a:gd name="connsiteX202" fmla="*/ 349288 w 12188952"/>
              <a:gd name="connsiteY202" fmla="*/ 2954274 h 6858000"/>
              <a:gd name="connsiteX203" fmla="*/ 349288 w 12188952"/>
              <a:gd name="connsiteY203" fmla="*/ 3000058 h 6858000"/>
              <a:gd name="connsiteX204" fmla="*/ 357855 w 12188952"/>
              <a:gd name="connsiteY204" fmla="*/ 3000058 h 6858000"/>
              <a:gd name="connsiteX205" fmla="*/ 357855 w 12188952"/>
              <a:gd name="connsiteY205" fmla="*/ 2981452 h 6858000"/>
              <a:gd name="connsiteX206" fmla="*/ 380383 w 12188952"/>
              <a:gd name="connsiteY206" fmla="*/ 2981452 h 6858000"/>
              <a:gd name="connsiteX207" fmla="*/ 380383 w 12188952"/>
              <a:gd name="connsiteY207" fmla="*/ 3000058 h 6858000"/>
              <a:gd name="connsiteX208" fmla="*/ 388950 w 12188952"/>
              <a:gd name="connsiteY208" fmla="*/ 3000058 h 6858000"/>
              <a:gd name="connsiteX209" fmla="*/ 388950 w 12188952"/>
              <a:gd name="connsiteY209" fmla="*/ 2954274 h 6858000"/>
              <a:gd name="connsiteX210" fmla="*/ 380383 w 12188952"/>
              <a:gd name="connsiteY210" fmla="*/ 2954274 h 6858000"/>
              <a:gd name="connsiteX211" fmla="*/ 380383 w 12188952"/>
              <a:gd name="connsiteY211" fmla="*/ 2973578 h 6858000"/>
              <a:gd name="connsiteX212" fmla="*/ 357855 w 12188952"/>
              <a:gd name="connsiteY212" fmla="*/ 2973578 h 6858000"/>
              <a:gd name="connsiteX213" fmla="*/ 357855 w 12188952"/>
              <a:gd name="connsiteY213" fmla="*/ 2954274 h 6858000"/>
              <a:gd name="connsiteX214" fmla="*/ 306389 w 12188952"/>
              <a:gd name="connsiteY214" fmla="*/ 2954274 h 6858000"/>
              <a:gd name="connsiteX215" fmla="*/ 306389 w 12188952"/>
              <a:gd name="connsiteY215" fmla="*/ 2962148 h 6858000"/>
              <a:gd name="connsiteX216" fmla="*/ 320731 w 12188952"/>
              <a:gd name="connsiteY216" fmla="*/ 2962148 h 6858000"/>
              <a:gd name="connsiteX217" fmla="*/ 320731 w 12188952"/>
              <a:gd name="connsiteY217" fmla="*/ 3000058 h 6858000"/>
              <a:gd name="connsiteX218" fmla="*/ 329298 w 12188952"/>
              <a:gd name="connsiteY218" fmla="*/ 3000058 h 6858000"/>
              <a:gd name="connsiteX219" fmla="*/ 329298 w 12188952"/>
              <a:gd name="connsiteY219" fmla="*/ 2962148 h 6858000"/>
              <a:gd name="connsiteX220" fmla="*/ 343957 w 12188952"/>
              <a:gd name="connsiteY220" fmla="*/ 2962148 h 6858000"/>
              <a:gd name="connsiteX221" fmla="*/ 343957 w 12188952"/>
              <a:gd name="connsiteY221" fmla="*/ 2954274 h 6858000"/>
              <a:gd name="connsiteX222" fmla="*/ 418143 w 12188952"/>
              <a:gd name="connsiteY222" fmla="*/ 464376 h 6858000"/>
              <a:gd name="connsiteX223" fmla="*/ 454696 w 12188952"/>
              <a:gd name="connsiteY223" fmla="*/ 494285 h 6858000"/>
              <a:gd name="connsiteX224" fmla="*/ 418143 w 12188952"/>
              <a:gd name="connsiteY224" fmla="*/ 492951 h 6858000"/>
              <a:gd name="connsiteX225" fmla="*/ 317431 w 12188952"/>
              <a:gd name="connsiteY225" fmla="*/ 464376 h 6858000"/>
              <a:gd name="connsiteX226" fmla="*/ 317431 w 12188952"/>
              <a:gd name="connsiteY226" fmla="*/ 492951 h 6858000"/>
              <a:gd name="connsiteX227" fmla="*/ 280878 w 12188952"/>
              <a:gd name="connsiteY227" fmla="*/ 494285 h 6858000"/>
              <a:gd name="connsiteX228" fmla="*/ 317431 w 12188952"/>
              <a:gd name="connsiteY228" fmla="*/ 464376 h 6858000"/>
              <a:gd name="connsiteX229" fmla="*/ 418143 w 12188952"/>
              <a:gd name="connsiteY229" fmla="*/ 407797 h 6858000"/>
              <a:gd name="connsiteX230" fmla="*/ 535417 w 12188952"/>
              <a:gd name="connsiteY230" fmla="*/ 500381 h 6858000"/>
              <a:gd name="connsiteX231" fmla="*/ 488774 w 12188952"/>
              <a:gd name="connsiteY231" fmla="*/ 496380 h 6858000"/>
              <a:gd name="connsiteX232" fmla="*/ 418143 w 12188952"/>
              <a:gd name="connsiteY232" fmla="*/ 443040 h 6858000"/>
              <a:gd name="connsiteX233" fmla="*/ 317431 w 12188952"/>
              <a:gd name="connsiteY233" fmla="*/ 407797 h 6858000"/>
              <a:gd name="connsiteX234" fmla="*/ 317431 w 12188952"/>
              <a:gd name="connsiteY234" fmla="*/ 442849 h 6858000"/>
              <a:gd name="connsiteX235" fmla="*/ 246800 w 12188952"/>
              <a:gd name="connsiteY235" fmla="*/ 496190 h 6858000"/>
              <a:gd name="connsiteX236" fmla="*/ 200156 w 12188952"/>
              <a:gd name="connsiteY236" fmla="*/ 500381 h 6858000"/>
              <a:gd name="connsiteX237" fmla="*/ 317431 w 12188952"/>
              <a:gd name="connsiteY237" fmla="*/ 407797 h 6858000"/>
              <a:gd name="connsiteX238" fmla="*/ 319525 w 12188952"/>
              <a:gd name="connsiteY238" fmla="*/ 367792 h 6858000"/>
              <a:gd name="connsiteX239" fmla="*/ 318002 w 12188952"/>
              <a:gd name="connsiteY239" fmla="*/ 368364 h 6858000"/>
              <a:gd name="connsiteX240" fmla="*/ 317431 w 12188952"/>
              <a:gd name="connsiteY240" fmla="*/ 369888 h 6858000"/>
              <a:gd name="connsiteX241" fmla="*/ 317431 w 12188952"/>
              <a:gd name="connsiteY241" fmla="*/ 383032 h 6858000"/>
              <a:gd name="connsiteX242" fmla="*/ 141201 w 12188952"/>
              <a:gd name="connsiteY242" fmla="*/ 507810 h 6858000"/>
              <a:gd name="connsiteX243" fmla="*/ 139678 w 12188952"/>
              <a:gd name="connsiteY243" fmla="*/ 515430 h 6858000"/>
              <a:gd name="connsiteX244" fmla="*/ 145199 w 12188952"/>
              <a:gd name="connsiteY244" fmla="*/ 521145 h 6858000"/>
              <a:gd name="connsiteX245" fmla="*/ 250290 w 12188952"/>
              <a:gd name="connsiteY245" fmla="*/ 509334 h 6858000"/>
              <a:gd name="connsiteX246" fmla="*/ 250480 w 12188952"/>
              <a:gd name="connsiteY246" fmla="*/ 509525 h 6858000"/>
              <a:gd name="connsiteX247" fmla="*/ 251051 w 12188952"/>
              <a:gd name="connsiteY247" fmla="*/ 509334 h 6858000"/>
              <a:gd name="connsiteX248" fmla="*/ 317495 w 12188952"/>
              <a:gd name="connsiteY248" fmla="*/ 506477 h 6858000"/>
              <a:gd name="connsiteX249" fmla="*/ 317495 w 12188952"/>
              <a:gd name="connsiteY249" fmla="*/ 519050 h 6858000"/>
              <a:gd name="connsiteX250" fmla="*/ 318066 w 12188952"/>
              <a:gd name="connsiteY250" fmla="*/ 520574 h 6858000"/>
              <a:gd name="connsiteX251" fmla="*/ 319589 w 12188952"/>
              <a:gd name="connsiteY251" fmla="*/ 521145 h 6858000"/>
              <a:gd name="connsiteX252" fmla="*/ 331202 w 12188952"/>
              <a:gd name="connsiteY252" fmla="*/ 521145 h 6858000"/>
              <a:gd name="connsiteX253" fmla="*/ 332725 w 12188952"/>
              <a:gd name="connsiteY253" fmla="*/ 520574 h 6858000"/>
              <a:gd name="connsiteX254" fmla="*/ 333296 w 12188952"/>
              <a:gd name="connsiteY254" fmla="*/ 519050 h 6858000"/>
              <a:gd name="connsiteX255" fmla="*/ 333296 w 12188952"/>
              <a:gd name="connsiteY255" fmla="*/ 506096 h 6858000"/>
              <a:gd name="connsiteX256" fmla="*/ 367755 w 12188952"/>
              <a:gd name="connsiteY256" fmla="*/ 505715 h 6858000"/>
              <a:gd name="connsiteX257" fmla="*/ 402214 w 12188952"/>
              <a:gd name="connsiteY257" fmla="*/ 506096 h 6858000"/>
              <a:gd name="connsiteX258" fmla="*/ 402214 w 12188952"/>
              <a:gd name="connsiteY258" fmla="*/ 519050 h 6858000"/>
              <a:gd name="connsiteX259" fmla="*/ 402785 w 12188952"/>
              <a:gd name="connsiteY259" fmla="*/ 520574 h 6858000"/>
              <a:gd name="connsiteX260" fmla="*/ 404309 w 12188952"/>
              <a:gd name="connsiteY260" fmla="*/ 521145 h 6858000"/>
              <a:gd name="connsiteX261" fmla="*/ 415922 w 12188952"/>
              <a:gd name="connsiteY261" fmla="*/ 521145 h 6858000"/>
              <a:gd name="connsiteX262" fmla="*/ 417445 w 12188952"/>
              <a:gd name="connsiteY262" fmla="*/ 520574 h 6858000"/>
              <a:gd name="connsiteX263" fmla="*/ 418016 w 12188952"/>
              <a:gd name="connsiteY263" fmla="*/ 519050 h 6858000"/>
              <a:gd name="connsiteX264" fmla="*/ 418016 w 12188952"/>
              <a:gd name="connsiteY264" fmla="*/ 506477 h 6858000"/>
              <a:gd name="connsiteX265" fmla="*/ 484459 w 12188952"/>
              <a:gd name="connsiteY265" fmla="*/ 509334 h 6858000"/>
              <a:gd name="connsiteX266" fmla="*/ 485030 w 12188952"/>
              <a:gd name="connsiteY266" fmla="*/ 509525 h 6858000"/>
              <a:gd name="connsiteX267" fmla="*/ 485220 w 12188952"/>
              <a:gd name="connsiteY267" fmla="*/ 509334 h 6858000"/>
              <a:gd name="connsiteX268" fmla="*/ 590501 w 12188952"/>
              <a:gd name="connsiteY268" fmla="*/ 521145 h 6858000"/>
              <a:gd name="connsiteX269" fmla="*/ 596022 w 12188952"/>
              <a:gd name="connsiteY269" fmla="*/ 515430 h 6858000"/>
              <a:gd name="connsiteX270" fmla="*/ 594309 w 12188952"/>
              <a:gd name="connsiteY270" fmla="*/ 507810 h 6858000"/>
              <a:gd name="connsiteX271" fmla="*/ 594182 w 12188952"/>
              <a:gd name="connsiteY271" fmla="*/ 507810 h 6858000"/>
              <a:gd name="connsiteX272" fmla="*/ 418143 w 12188952"/>
              <a:gd name="connsiteY272" fmla="*/ 383032 h 6858000"/>
              <a:gd name="connsiteX273" fmla="*/ 418143 w 12188952"/>
              <a:gd name="connsiteY273" fmla="*/ 369888 h 6858000"/>
              <a:gd name="connsiteX274" fmla="*/ 417572 w 12188952"/>
              <a:gd name="connsiteY274" fmla="*/ 368364 h 6858000"/>
              <a:gd name="connsiteX275" fmla="*/ 416049 w 12188952"/>
              <a:gd name="connsiteY275" fmla="*/ 367792 h 6858000"/>
              <a:gd name="connsiteX276" fmla="*/ 404435 w 12188952"/>
              <a:gd name="connsiteY276" fmla="*/ 367792 h 6858000"/>
              <a:gd name="connsiteX277" fmla="*/ 402912 w 12188952"/>
              <a:gd name="connsiteY277" fmla="*/ 368364 h 6858000"/>
              <a:gd name="connsiteX278" fmla="*/ 402341 w 12188952"/>
              <a:gd name="connsiteY278" fmla="*/ 369888 h 6858000"/>
              <a:gd name="connsiteX279" fmla="*/ 402341 w 12188952"/>
              <a:gd name="connsiteY279" fmla="*/ 492570 h 6858000"/>
              <a:gd name="connsiteX280" fmla="*/ 368073 w 12188952"/>
              <a:gd name="connsiteY280" fmla="*/ 492380 h 6858000"/>
              <a:gd name="connsiteX281" fmla="*/ 367501 w 12188952"/>
              <a:gd name="connsiteY281" fmla="*/ 492380 h 6858000"/>
              <a:gd name="connsiteX282" fmla="*/ 333233 w 12188952"/>
              <a:gd name="connsiteY282" fmla="*/ 492570 h 6858000"/>
              <a:gd name="connsiteX283" fmla="*/ 333233 w 12188952"/>
              <a:gd name="connsiteY283" fmla="*/ 369888 h 6858000"/>
              <a:gd name="connsiteX284" fmla="*/ 332662 w 12188952"/>
              <a:gd name="connsiteY284" fmla="*/ 368364 h 6858000"/>
              <a:gd name="connsiteX285" fmla="*/ 331139 w 12188952"/>
              <a:gd name="connsiteY285" fmla="*/ 367792 h 6858000"/>
              <a:gd name="connsiteX286" fmla="*/ 0 w 12188952"/>
              <a:gd name="connsiteY286" fmla="*/ 0 h 6858000"/>
              <a:gd name="connsiteX287" fmla="*/ 12188952 w 12188952"/>
              <a:gd name="connsiteY287" fmla="*/ 0 h 6858000"/>
              <a:gd name="connsiteX288" fmla="*/ 12188952 w 12188952"/>
              <a:gd name="connsiteY288" fmla="*/ 6858000 h 6858000"/>
              <a:gd name="connsiteX289" fmla="*/ 0 w 12188952"/>
              <a:gd name="connsiteY28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952" h="6858000">
                <a:moveTo>
                  <a:pt x="308864" y="3784601"/>
                </a:moveTo>
                <a:cubicBezTo>
                  <a:pt x="307785" y="3784601"/>
                  <a:pt x="306706" y="3784982"/>
                  <a:pt x="306008" y="3785681"/>
                </a:cubicBezTo>
                <a:cubicBezTo>
                  <a:pt x="305310" y="3786379"/>
                  <a:pt x="304929" y="3787459"/>
                  <a:pt x="304929" y="3788538"/>
                </a:cubicBezTo>
                <a:lnTo>
                  <a:pt x="304929" y="3899790"/>
                </a:lnTo>
                <a:cubicBezTo>
                  <a:pt x="304929" y="3900870"/>
                  <a:pt x="305310" y="3901949"/>
                  <a:pt x="306008" y="3902648"/>
                </a:cubicBezTo>
                <a:lnTo>
                  <a:pt x="308861" y="3903726"/>
                </a:lnTo>
                <a:lnTo>
                  <a:pt x="308800" y="3903727"/>
                </a:lnTo>
                <a:lnTo>
                  <a:pt x="308864" y="3903727"/>
                </a:lnTo>
                <a:lnTo>
                  <a:pt x="308861" y="3903726"/>
                </a:lnTo>
                <a:lnTo>
                  <a:pt x="329171" y="3903346"/>
                </a:lnTo>
                <a:cubicBezTo>
                  <a:pt x="330250" y="3903346"/>
                  <a:pt x="331329" y="3902965"/>
                  <a:pt x="332027" y="3902267"/>
                </a:cubicBezTo>
                <a:cubicBezTo>
                  <a:pt x="332725" y="3901568"/>
                  <a:pt x="333106" y="3900489"/>
                  <a:pt x="333106" y="3899409"/>
                </a:cubicBezTo>
                <a:lnTo>
                  <a:pt x="333106" y="3818193"/>
                </a:lnTo>
                <a:cubicBezTo>
                  <a:pt x="333106" y="3817113"/>
                  <a:pt x="333486" y="3816034"/>
                  <a:pt x="334184" y="3815335"/>
                </a:cubicBezTo>
                <a:cubicBezTo>
                  <a:pt x="334882" y="3814637"/>
                  <a:pt x="335961" y="3814256"/>
                  <a:pt x="337040" y="3814256"/>
                </a:cubicBezTo>
                <a:lnTo>
                  <a:pt x="351001" y="3814256"/>
                </a:lnTo>
                <a:cubicBezTo>
                  <a:pt x="352080" y="3814256"/>
                  <a:pt x="353159" y="3814637"/>
                  <a:pt x="353857" y="3815335"/>
                </a:cubicBezTo>
                <a:cubicBezTo>
                  <a:pt x="354555" y="3816034"/>
                  <a:pt x="354936" y="3817113"/>
                  <a:pt x="354936" y="3818193"/>
                </a:cubicBezTo>
                <a:lnTo>
                  <a:pt x="354936" y="3870453"/>
                </a:lnTo>
                <a:cubicBezTo>
                  <a:pt x="354936" y="3871533"/>
                  <a:pt x="355317" y="3872612"/>
                  <a:pt x="356015" y="3873311"/>
                </a:cubicBezTo>
                <a:cubicBezTo>
                  <a:pt x="356713" y="3874009"/>
                  <a:pt x="357792" y="3874390"/>
                  <a:pt x="358871" y="3874390"/>
                </a:cubicBezTo>
                <a:lnTo>
                  <a:pt x="376766" y="3874390"/>
                </a:lnTo>
                <a:cubicBezTo>
                  <a:pt x="377845" y="3874390"/>
                  <a:pt x="378924" y="3874009"/>
                  <a:pt x="379622" y="3873311"/>
                </a:cubicBezTo>
                <a:cubicBezTo>
                  <a:pt x="380320" y="3872612"/>
                  <a:pt x="380701" y="3871533"/>
                  <a:pt x="380701" y="3870453"/>
                </a:cubicBezTo>
                <a:lnTo>
                  <a:pt x="380701" y="3818193"/>
                </a:lnTo>
                <a:cubicBezTo>
                  <a:pt x="380701" y="3817113"/>
                  <a:pt x="381082" y="3816034"/>
                  <a:pt x="381780" y="3815335"/>
                </a:cubicBezTo>
                <a:cubicBezTo>
                  <a:pt x="382478" y="3814637"/>
                  <a:pt x="383557" y="3814256"/>
                  <a:pt x="384636" y="3814256"/>
                </a:cubicBezTo>
                <a:lnTo>
                  <a:pt x="398597" y="3814256"/>
                </a:lnTo>
                <a:cubicBezTo>
                  <a:pt x="399676" y="3814256"/>
                  <a:pt x="400755" y="3814637"/>
                  <a:pt x="401453" y="3815335"/>
                </a:cubicBezTo>
                <a:cubicBezTo>
                  <a:pt x="402151" y="3816034"/>
                  <a:pt x="402532" y="3817113"/>
                  <a:pt x="402532" y="3818193"/>
                </a:cubicBezTo>
                <a:lnTo>
                  <a:pt x="402532" y="3899790"/>
                </a:lnTo>
                <a:cubicBezTo>
                  <a:pt x="402532" y="3900870"/>
                  <a:pt x="402912" y="3901949"/>
                  <a:pt x="403610" y="3902648"/>
                </a:cubicBezTo>
                <a:cubicBezTo>
                  <a:pt x="404308" y="3903346"/>
                  <a:pt x="405387" y="3903727"/>
                  <a:pt x="406466" y="3903727"/>
                </a:cubicBezTo>
                <a:lnTo>
                  <a:pt x="426139" y="3903727"/>
                </a:lnTo>
                <a:cubicBezTo>
                  <a:pt x="427218" y="3903727"/>
                  <a:pt x="428297" y="3903346"/>
                  <a:pt x="428995" y="3902648"/>
                </a:cubicBezTo>
                <a:cubicBezTo>
                  <a:pt x="429693" y="3901949"/>
                  <a:pt x="430074" y="3900870"/>
                  <a:pt x="430074" y="3899790"/>
                </a:cubicBezTo>
                <a:lnTo>
                  <a:pt x="430074" y="3788538"/>
                </a:lnTo>
                <a:cubicBezTo>
                  <a:pt x="430074" y="3787459"/>
                  <a:pt x="429693" y="3786379"/>
                  <a:pt x="428995" y="3785681"/>
                </a:cubicBezTo>
                <a:cubicBezTo>
                  <a:pt x="428297" y="3784982"/>
                  <a:pt x="427218" y="3784601"/>
                  <a:pt x="426139" y="3784601"/>
                </a:cubicBezTo>
                <a:close/>
                <a:moveTo>
                  <a:pt x="368072" y="3614611"/>
                </a:moveTo>
                <a:cubicBezTo>
                  <a:pt x="350557" y="3614611"/>
                  <a:pt x="335517" y="3621406"/>
                  <a:pt x="323015" y="3634995"/>
                </a:cubicBezTo>
                <a:cubicBezTo>
                  <a:pt x="310894" y="3648584"/>
                  <a:pt x="304802" y="3664713"/>
                  <a:pt x="304802" y="3684017"/>
                </a:cubicBezTo>
                <a:cubicBezTo>
                  <a:pt x="304802" y="3696526"/>
                  <a:pt x="307340" y="3708020"/>
                  <a:pt x="313052" y="3718371"/>
                </a:cubicBezTo>
                <a:cubicBezTo>
                  <a:pt x="318763" y="3729102"/>
                  <a:pt x="326632" y="3737675"/>
                  <a:pt x="337357" y="3744850"/>
                </a:cubicBezTo>
                <a:cubicBezTo>
                  <a:pt x="338055" y="3745231"/>
                  <a:pt x="338436" y="3745231"/>
                  <a:pt x="339134" y="3745231"/>
                </a:cubicBezTo>
                <a:lnTo>
                  <a:pt x="372007" y="3745231"/>
                </a:lnTo>
                <a:cubicBezTo>
                  <a:pt x="373086" y="3745231"/>
                  <a:pt x="374164" y="3744850"/>
                  <a:pt x="374863" y="3744152"/>
                </a:cubicBezTo>
                <a:cubicBezTo>
                  <a:pt x="375561" y="3743454"/>
                  <a:pt x="375941" y="3742374"/>
                  <a:pt x="375941" y="3741294"/>
                </a:cubicBezTo>
                <a:lnTo>
                  <a:pt x="375941" y="3684080"/>
                </a:lnTo>
                <a:cubicBezTo>
                  <a:pt x="375941" y="3683001"/>
                  <a:pt x="375561" y="3681921"/>
                  <a:pt x="374863" y="3681223"/>
                </a:cubicBezTo>
                <a:cubicBezTo>
                  <a:pt x="374164" y="3680524"/>
                  <a:pt x="373086" y="3680143"/>
                  <a:pt x="372007" y="3680143"/>
                </a:cubicBezTo>
                <a:lnTo>
                  <a:pt x="356269" y="3680143"/>
                </a:lnTo>
                <a:cubicBezTo>
                  <a:pt x="355190" y="3680143"/>
                  <a:pt x="354111" y="3680524"/>
                  <a:pt x="353413" y="3681223"/>
                </a:cubicBezTo>
                <a:cubicBezTo>
                  <a:pt x="352715" y="3681921"/>
                  <a:pt x="352334" y="3683001"/>
                  <a:pt x="352334" y="3684080"/>
                </a:cubicBezTo>
                <a:lnTo>
                  <a:pt x="352334" y="3712719"/>
                </a:lnTo>
                <a:cubicBezTo>
                  <a:pt x="352334" y="3713799"/>
                  <a:pt x="352334" y="3714879"/>
                  <a:pt x="351953" y="3715577"/>
                </a:cubicBezTo>
                <a:cubicBezTo>
                  <a:pt x="351572" y="3716275"/>
                  <a:pt x="351192" y="3716656"/>
                  <a:pt x="350494" y="3716656"/>
                </a:cubicBezTo>
                <a:lnTo>
                  <a:pt x="349796" y="3716656"/>
                </a:lnTo>
                <a:cubicBezTo>
                  <a:pt x="348717" y="3716656"/>
                  <a:pt x="348019" y="3716339"/>
                  <a:pt x="347638" y="3715958"/>
                </a:cubicBezTo>
                <a:cubicBezTo>
                  <a:pt x="343005" y="3712021"/>
                  <a:pt x="339388" y="3707004"/>
                  <a:pt x="336913" y="3701670"/>
                </a:cubicBezTo>
                <a:cubicBezTo>
                  <a:pt x="334438" y="3696336"/>
                  <a:pt x="332979" y="3690240"/>
                  <a:pt x="332979" y="3684144"/>
                </a:cubicBezTo>
                <a:cubicBezTo>
                  <a:pt x="332979" y="3672650"/>
                  <a:pt x="336532" y="3663379"/>
                  <a:pt x="343323" y="3655505"/>
                </a:cubicBezTo>
                <a:cubicBezTo>
                  <a:pt x="350113" y="3647631"/>
                  <a:pt x="358680" y="3643694"/>
                  <a:pt x="368326" y="3643694"/>
                </a:cubicBezTo>
                <a:cubicBezTo>
                  <a:pt x="377972" y="3643694"/>
                  <a:pt x="386222" y="3647631"/>
                  <a:pt x="393012" y="3655505"/>
                </a:cubicBezTo>
                <a:cubicBezTo>
                  <a:pt x="399803" y="3663379"/>
                  <a:pt x="403356" y="3673031"/>
                  <a:pt x="403356" y="3683763"/>
                </a:cubicBezTo>
                <a:cubicBezTo>
                  <a:pt x="403356" y="3689795"/>
                  <a:pt x="402278" y="3695510"/>
                  <a:pt x="399803" y="3700908"/>
                </a:cubicBezTo>
                <a:cubicBezTo>
                  <a:pt x="397645" y="3706305"/>
                  <a:pt x="394091" y="3710941"/>
                  <a:pt x="389776" y="3714879"/>
                </a:cubicBezTo>
                <a:cubicBezTo>
                  <a:pt x="388697" y="3715577"/>
                  <a:pt x="388316" y="3716656"/>
                  <a:pt x="388316" y="3717736"/>
                </a:cubicBezTo>
                <a:cubicBezTo>
                  <a:pt x="388316" y="3718434"/>
                  <a:pt x="388316" y="3719514"/>
                  <a:pt x="389014" y="3720212"/>
                </a:cubicBezTo>
                <a:lnTo>
                  <a:pt x="400818" y="3737738"/>
                </a:lnTo>
                <a:cubicBezTo>
                  <a:pt x="401579" y="3738818"/>
                  <a:pt x="402595" y="3739517"/>
                  <a:pt x="404054" y="3739517"/>
                </a:cubicBezTo>
                <a:cubicBezTo>
                  <a:pt x="404753" y="3739517"/>
                  <a:pt x="405831" y="3739136"/>
                  <a:pt x="406529" y="3738437"/>
                </a:cubicBezTo>
                <a:cubicBezTo>
                  <a:pt x="413637" y="3732722"/>
                  <a:pt x="419348" y="3725229"/>
                  <a:pt x="423664" y="3716275"/>
                </a:cubicBezTo>
                <a:cubicBezTo>
                  <a:pt x="428677" y="3705543"/>
                  <a:pt x="431152" y="3694812"/>
                  <a:pt x="431152" y="3683382"/>
                </a:cubicBezTo>
                <a:lnTo>
                  <a:pt x="431343" y="3683318"/>
                </a:lnTo>
                <a:cubicBezTo>
                  <a:pt x="431343" y="3664332"/>
                  <a:pt x="425314" y="3647885"/>
                  <a:pt x="413129" y="3635376"/>
                </a:cubicBezTo>
                <a:cubicBezTo>
                  <a:pt x="400945" y="3621406"/>
                  <a:pt x="385587" y="3614611"/>
                  <a:pt x="368072" y="3614611"/>
                </a:cubicBezTo>
                <a:close/>
                <a:moveTo>
                  <a:pt x="333550" y="3484499"/>
                </a:moveTo>
                <a:lnTo>
                  <a:pt x="398597" y="3484499"/>
                </a:lnTo>
                <a:cubicBezTo>
                  <a:pt x="399676" y="3484499"/>
                  <a:pt x="400755" y="3484880"/>
                  <a:pt x="401453" y="3485579"/>
                </a:cubicBezTo>
                <a:cubicBezTo>
                  <a:pt x="402151" y="3486277"/>
                  <a:pt x="402532" y="3487357"/>
                  <a:pt x="402532" y="3488436"/>
                </a:cubicBezTo>
                <a:lnTo>
                  <a:pt x="402532" y="3517773"/>
                </a:lnTo>
                <a:cubicBezTo>
                  <a:pt x="402532" y="3527044"/>
                  <a:pt x="398978" y="3535299"/>
                  <a:pt x="392187" y="3541713"/>
                </a:cubicBezTo>
                <a:cubicBezTo>
                  <a:pt x="385397" y="3548507"/>
                  <a:pt x="377528" y="3551746"/>
                  <a:pt x="367882" y="3551746"/>
                </a:cubicBezTo>
                <a:cubicBezTo>
                  <a:pt x="358236" y="3551746"/>
                  <a:pt x="349986" y="3548507"/>
                  <a:pt x="343196" y="3541713"/>
                </a:cubicBezTo>
                <a:cubicBezTo>
                  <a:pt x="336088" y="3535299"/>
                  <a:pt x="332852" y="3527044"/>
                  <a:pt x="332852" y="3517773"/>
                </a:cubicBezTo>
                <a:lnTo>
                  <a:pt x="332852" y="3488436"/>
                </a:lnTo>
                <a:cubicBezTo>
                  <a:pt x="332852" y="3485960"/>
                  <a:pt x="332852" y="3484499"/>
                  <a:pt x="333550" y="3484499"/>
                </a:cubicBezTo>
                <a:close/>
                <a:moveTo>
                  <a:pt x="308864" y="3454781"/>
                </a:moveTo>
                <a:cubicBezTo>
                  <a:pt x="307785" y="3454781"/>
                  <a:pt x="306706" y="3455162"/>
                  <a:pt x="306008" y="3455861"/>
                </a:cubicBezTo>
                <a:cubicBezTo>
                  <a:pt x="305310" y="3456559"/>
                  <a:pt x="304929" y="3457639"/>
                  <a:pt x="304929" y="3458718"/>
                </a:cubicBezTo>
                <a:cubicBezTo>
                  <a:pt x="304929" y="3458718"/>
                  <a:pt x="304929" y="3517773"/>
                  <a:pt x="304929" y="3517773"/>
                </a:cubicBezTo>
                <a:cubicBezTo>
                  <a:pt x="304929" y="3535680"/>
                  <a:pt x="310958" y="3550349"/>
                  <a:pt x="323142" y="3562859"/>
                </a:cubicBezTo>
                <a:cubicBezTo>
                  <a:pt x="335707" y="3575368"/>
                  <a:pt x="350303" y="3581464"/>
                  <a:pt x="367501" y="3581464"/>
                </a:cubicBezTo>
                <a:cubicBezTo>
                  <a:pt x="384699" y="3581464"/>
                  <a:pt x="399739" y="3575368"/>
                  <a:pt x="411860" y="3562859"/>
                </a:cubicBezTo>
                <a:cubicBezTo>
                  <a:pt x="423981" y="3550349"/>
                  <a:pt x="430074" y="3535299"/>
                  <a:pt x="430074" y="3517773"/>
                </a:cubicBezTo>
                <a:lnTo>
                  <a:pt x="430074" y="3458718"/>
                </a:lnTo>
                <a:cubicBezTo>
                  <a:pt x="430074" y="3457639"/>
                  <a:pt x="429693" y="3456559"/>
                  <a:pt x="428995" y="3455861"/>
                </a:cubicBezTo>
                <a:cubicBezTo>
                  <a:pt x="428297" y="3455162"/>
                  <a:pt x="427218" y="3454781"/>
                  <a:pt x="426139" y="3454781"/>
                </a:cubicBezTo>
                <a:close/>
                <a:moveTo>
                  <a:pt x="308864" y="3378518"/>
                </a:moveTo>
                <a:cubicBezTo>
                  <a:pt x="307785" y="3378518"/>
                  <a:pt x="306706" y="3378899"/>
                  <a:pt x="306008" y="3379598"/>
                </a:cubicBezTo>
                <a:cubicBezTo>
                  <a:pt x="305310" y="3380296"/>
                  <a:pt x="304929" y="3381376"/>
                  <a:pt x="304929" y="3382455"/>
                </a:cubicBezTo>
                <a:lnTo>
                  <a:pt x="304929" y="3404300"/>
                </a:lnTo>
                <a:cubicBezTo>
                  <a:pt x="304929" y="3405380"/>
                  <a:pt x="305310" y="3406459"/>
                  <a:pt x="306008" y="3407157"/>
                </a:cubicBezTo>
                <a:cubicBezTo>
                  <a:pt x="306706" y="3407856"/>
                  <a:pt x="307785" y="3408237"/>
                  <a:pt x="308864" y="3408237"/>
                </a:cubicBezTo>
                <a:lnTo>
                  <a:pt x="426139" y="3408237"/>
                </a:lnTo>
                <a:cubicBezTo>
                  <a:pt x="427218" y="3408237"/>
                  <a:pt x="428297" y="3407856"/>
                  <a:pt x="428995" y="3407157"/>
                </a:cubicBezTo>
                <a:cubicBezTo>
                  <a:pt x="429693" y="3406459"/>
                  <a:pt x="430074" y="3405380"/>
                  <a:pt x="430074" y="3404300"/>
                </a:cubicBezTo>
                <a:lnTo>
                  <a:pt x="430074" y="3382455"/>
                </a:lnTo>
                <a:cubicBezTo>
                  <a:pt x="430074" y="3381376"/>
                  <a:pt x="429693" y="3380296"/>
                  <a:pt x="428995" y="3379598"/>
                </a:cubicBezTo>
                <a:cubicBezTo>
                  <a:pt x="428297" y="3378899"/>
                  <a:pt x="427218" y="3378518"/>
                  <a:pt x="426139" y="3378518"/>
                </a:cubicBezTo>
                <a:close/>
                <a:moveTo>
                  <a:pt x="308864" y="3211830"/>
                </a:moveTo>
                <a:cubicBezTo>
                  <a:pt x="307785" y="3211830"/>
                  <a:pt x="306706" y="3212211"/>
                  <a:pt x="306008" y="3212910"/>
                </a:cubicBezTo>
                <a:cubicBezTo>
                  <a:pt x="305310" y="3213608"/>
                  <a:pt x="304929" y="3214688"/>
                  <a:pt x="304929" y="3215767"/>
                </a:cubicBezTo>
                <a:lnTo>
                  <a:pt x="304929" y="3237611"/>
                </a:lnTo>
                <a:cubicBezTo>
                  <a:pt x="304929" y="3238691"/>
                  <a:pt x="305310" y="3239770"/>
                  <a:pt x="306008" y="3240469"/>
                </a:cubicBezTo>
                <a:cubicBezTo>
                  <a:pt x="306706" y="3241167"/>
                  <a:pt x="307785" y="3241548"/>
                  <a:pt x="308864" y="3241548"/>
                </a:cubicBezTo>
                <a:lnTo>
                  <a:pt x="400373" y="3241548"/>
                </a:lnTo>
                <a:cubicBezTo>
                  <a:pt x="401452" y="3241548"/>
                  <a:pt x="402531" y="3241929"/>
                  <a:pt x="403229" y="3242628"/>
                </a:cubicBezTo>
                <a:cubicBezTo>
                  <a:pt x="403927" y="3243326"/>
                  <a:pt x="404308" y="3244406"/>
                  <a:pt x="404308" y="3245485"/>
                </a:cubicBezTo>
                <a:lnTo>
                  <a:pt x="404308" y="3288792"/>
                </a:lnTo>
                <a:cubicBezTo>
                  <a:pt x="404308" y="3293809"/>
                  <a:pt x="402848" y="3298063"/>
                  <a:pt x="399993" y="3300985"/>
                </a:cubicBezTo>
                <a:cubicBezTo>
                  <a:pt x="397137" y="3303842"/>
                  <a:pt x="393583" y="3305302"/>
                  <a:pt x="389268" y="3305302"/>
                </a:cubicBezTo>
                <a:cubicBezTo>
                  <a:pt x="384952" y="3305302"/>
                  <a:pt x="381399" y="3303842"/>
                  <a:pt x="378543" y="3300985"/>
                </a:cubicBezTo>
                <a:cubicBezTo>
                  <a:pt x="375687" y="3298127"/>
                  <a:pt x="374228" y="3294190"/>
                  <a:pt x="374228" y="3288792"/>
                </a:cubicBezTo>
                <a:lnTo>
                  <a:pt x="374228" y="3268409"/>
                </a:lnTo>
                <a:cubicBezTo>
                  <a:pt x="374228" y="3268028"/>
                  <a:pt x="373847" y="3267710"/>
                  <a:pt x="373530" y="3267710"/>
                </a:cubicBezTo>
                <a:lnTo>
                  <a:pt x="347765" y="3267710"/>
                </a:lnTo>
                <a:cubicBezTo>
                  <a:pt x="347067" y="3267710"/>
                  <a:pt x="346305" y="3268091"/>
                  <a:pt x="345607" y="3268409"/>
                </a:cubicBezTo>
                <a:cubicBezTo>
                  <a:pt x="344909" y="3268726"/>
                  <a:pt x="305564" y="3302381"/>
                  <a:pt x="305564" y="3302381"/>
                </a:cubicBezTo>
                <a:cubicBezTo>
                  <a:pt x="304866" y="3303080"/>
                  <a:pt x="304104" y="3303842"/>
                  <a:pt x="304104" y="3304858"/>
                </a:cubicBezTo>
                <a:lnTo>
                  <a:pt x="304104" y="3328099"/>
                </a:lnTo>
                <a:cubicBezTo>
                  <a:pt x="304104" y="3329877"/>
                  <a:pt x="304485" y="3331337"/>
                  <a:pt x="305564" y="3332417"/>
                </a:cubicBezTo>
                <a:cubicBezTo>
                  <a:pt x="306642" y="3333496"/>
                  <a:pt x="307721" y="3333877"/>
                  <a:pt x="309117" y="3333877"/>
                </a:cubicBezTo>
                <a:cubicBezTo>
                  <a:pt x="310513" y="3333877"/>
                  <a:pt x="311973" y="3333179"/>
                  <a:pt x="313052" y="3332417"/>
                </a:cubicBezTo>
                <a:cubicBezTo>
                  <a:pt x="323079" y="3324543"/>
                  <a:pt x="333042" y="3316288"/>
                  <a:pt x="343830" y="3307398"/>
                </a:cubicBezTo>
                <a:lnTo>
                  <a:pt x="343894" y="3307398"/>
                </a:lnTo>
                <a:cubicBezTo>
                  <a:pt x="344972" y="3306699"/>
                  <a:pt x="346051" y="3305937"/>
                  <a:pt x="347130" y="3305937"/>
                </a:cubicBezTo>
                <a:cubicBezTo>
                  <a:pt x="348209" y="3305937"/>
                  <a:pt x="348907" y="3306318"/>
                  <a:pt x="349605" y="3307017"/>
                </a:cubicBezTo>
                <a:cubicBezTo>
                  <a:pt x="350303" y="3307715"/>
                  <a:pt x="351065" y="3308477"/>
                  <a:pt x="351382" y="3309493"/>
                </a:cubicBezTo>
                <a:cubicBezTo>
                  <a:pt x="353857" y="3316288"/>
                  <a:pt x="357791" y="3321685"/>
                  <a:pt x="363186" y="3326321"/>
                </a:cubicBezTo>
                <a:cubicBezTo>
                  <a:pt x="370357" y="3332417"/>
                  <a:pt x="378924" y="3335592"/>
                  <a:pt x="388950" y="3335592"/>
                </a:cubicBezTo>
                <a:cubicBezTo>
                  <a:pt x="400373" y="3335592"/>
                  <a:pt x="410019" y="3331274"/>
                  <a:pt x="418269" y="3323082"/>
                </a:cubicBezTo>
                <a:cubicBezTo>
                  <a:pt x="426519" y="3314827"/>
                  <a:pt x="430454" y="3304858"/>
                  <a:pt x="430454" y="3293047"/>
                </a:cubicBezTo>
                <a:lnTo>
                  <a:pt x="430454" y="3215767"/>
                </a:lnTo>
                <a:cubicBezTo>
                  <a:pt x="430454" y="3214688"/>
                  <a:pt x="430073" y="3213608"/>
                  <a:pt x="429375" y="3212910"/>
                </a:cubicBezTo>
                <a:cubicBezTo>
                  <a:pt x="428677" y="3212211"/>
                  <a:pt x="427598" y="3211830"/>
                  <a:pt x="426519" y="3211830"/>
                </a:cubicBezTo>
                <a:close/>
                <a:moveTo>
                  <a:pt x="383874" y="3073401"/>
                </a:moveTo>
                <a:lnTo>
                  <a:pt x="399993" y="3073401"/>
                </a:lnTo>
                <a:cubicBezTo>
                  <a:pt x="401072" y="3073401"/>
                  <a:pt x="402151" y="3073782"/>
                  <a:pt x="402849" y="3074480"/>
                </a:cubicBezTo>
                <a:cubicBezTo>
                  <a:pt x="403547" y="3075179"/>
                  <a:pt x="403928" y="3076258"/>
                  <a:pt x="403928" y="3077338"/>
                </a:cubicBezTo>
                <a:lnTo>
                  <a:pt x="403928" y="3123121"/>
                </a:lnTo>
                <a:cubicBezTo>
                  <a:pt x="403928" y="3126360"/>
                  <a:pt x="402849" y="3129217"/>
                  <a:pt x="400374" y="3131376"/>
                </a:cubicBezTo>
                <a:cubicBezTo>
                  <a:pt x="398216" y="3133535"/>
                  <a:pt x="395297" y="3134615"/>
                  <a:pt x="392124" y="3134615"/>
                </a:cubicBezTo>
                <a:cubicBezTo>
                  <a:pt x="388951" y="3134615"/>
                  <a:pt x="386032" y="3133535"/>
                  <a:pt x="383557" y="3131376"/>
                </a:cubicBezTo>
                <a:cubicBezTo>
                  <a:pt x="381082" y="3129217"/>
                  <a:pt x="380003" y="3126360"/>
                  <a:pt x="380003" y="3123121"/>
                </a:cubicBezTo>
                <a:lnTo>
                  <a:pt x="379940" y="3123121"/>
                </a:lnTo>
                <a:cubicBezTo>
                  <a:pt x="379940" y="3123121"/>
                  <a:pt x="379940" y="3077338"/>
                  <a:pt x="379940" y="3077338"/>
                </a:cubicBezTo>
                <a:cubicBezTo>
                  <a:pt x="379940" y="3076258"/>
                  <a:pt x="380320" y="3075179"/>
                  <a:pt x="381018" y="3074480"/>
                </a:cubicBezTo>
                <a:cubicBezTo>
                  <a:pt x="381717" y="3073782"/>
                  <a:pt x="382795" y="3073401"/>
                  <a:pt x="383874" y="3073401"/>
                </a:cubicBezTo>
                <a:close/>
                <a:moveTo>
                  <a:pt x="334883" y="3073401"/>
                </a:moveTo>
                <a:lnTo>
                  <a:pt x="351002" y="3073401"/>
                </a:lnTo>
                <a:cubicBezTo>
                  <a:pt x="352080" y="3073401"/>
                  <a:pt x="353159" y="3073782"/>
                  <a:pt x="353857" y="3074480"/>
                </a:cubicBezTo>
                <a:cubicBezTo>
                  <a:pt x="354555" y="3075179"/>
                  <a:pt x="354936" y="3076258"/>
                  <a:pt x="354936" y="3077338"/>
                </a:cubicBezTo>
                <a:lnTo>
                  <a:pt x="354936" y="3128138"/>
                </a:lnTo>
                <a:cubicBezTo>
                  <a:pt x="354936" y="3131694"/>
                  <a:pt x="353540" y="3134234"/>
                  <a:pt x="351382" y="3136710"/>
                </a:cubicBezTo>
                <a:cubicBezTo>
                  <a:pt x="349225" y="3139187"/>
                  <a:pt x="346052" y="3140267"/>
                  <a:pt x="342815" y="3140267"/>
                </a:cubicBezTo>
                <a:cubicBezTo>
                  <a:pt x="339960" y="3140267"/>
                  <a:pt x="337040" y="3139187"/>
                  <a:pt x="334565" y="3136710"/>
                </a:cubicBezTo>
                <a:cubicBezTo>
                  <a:pt x="332090" y="3134234"/>
                  <a:pt x="331012" y="3131376"/>
                  <a:pt x="331012" y="3128138"/>
                </a:cubicBezTo>
                <a:lnTo>
                  <a:pt x="330948" y="3128138"/>
                </a:lnTo>
                <a:cubicBezTo>
                  <a:pt x="330948" y="3128138"/>
                  <a:pt x="330948" y="3077338"/>
                  <a:pt x="330948" y="3077338"/>
                </a:cubicBezTo>
                <a:cubicBezTo>
                  <a:pt x="330948" y="3076258"/>
                  <a:pt x="331329" y="3075179"/>
                  <a:pt x="332027" y="3074480"/>
                </a:cubicBezTo>
                <a:cubicBezTo>
                  <a:pt x="332725" y="3073782"/>
                  <a:pt x="333804" y="3073401"/>
                  <a:pt x="334883" y="3073401"/>
                </a:cubicBezTo>
                <a:close/>
                <a:moveTo>
                  <a:pt x="308547" y="3043365"/>
                </a:moveTo>
                <a:cubicBezTo>
                  <a:pt x="307468" y="3043365"/>
                  <a:pt x="306389" y="3043746"/>
                  <a:pt x="305691" y="3044445"/>
                </a:cubicBezTo>
                <a:cubicBezTo>
                  <a:pt x="304993" y="3045143"/>
                  <a:pt x="304612" y="3046223"/>
                  <a:pt x="304612" y="3047302"/>
                </a:cubicBezTo>
                <a:lnTo>
                  <a:pt x="304612" y="3130678"/>
                </a:lnTo>
                <a:cubicBezTo>
                  <a:pt x="304612" y="3141410"/>
                  <a:pt x="308229" y="3150744"/>
                  <a:pt x="315718" y="3158237"/>
                </a:cubicBezTo>
                <a:cubicBezTo>
                  <a:pt x="323587" y="3165730"/>
                  <a:pt x="332535" y="3169667"/>
                  <a:pt x="342879" y="3169667"/>
                </a:cubicBezTo>
                <a:cubicBezTo>
                  <a:pt x="347575" y="3169667"/>
                  <a:pt x="352207" y="3168588"/>
                  <a:pt x="356840" y="3166810"/>
                </a:cubicBezTo>
                <a:cubicBezTo>
                  <a:pt x="361473" y="3165032"/>
                  <a:pt x="365407" y="3162174"/>
                  <a:pt x="368263" y="3158936"/>
                </a:cubicBezTo>
                <a:cubicBezTo>
                  <a:pt x="368961" y="3157856"/>
                  <a:pt x="370103" y="3157475"/>
                  <a:pt x="371119" y="3157475"/>
                </a:cubicBezTo>
                <a:cubicBezTo>
                  <a:pt x="372134" y="3157475"/>
                  <a:pt x="372896" y="3157793"/>
                  <a:pt x="373594" y="3158174"/>
                </a:cubicBezTo>
                <a:cubicBezTo>
                  <a:pt x="376069" y="3159952"/>
                  <a:pt x="378924" y="3161031"/>
                  <a:pt x="382161" y="3162111"/>
                </a:cubicBezTo>
                <a:cubicBezTo>
                  <a:pt x="385397" y="3163190"/>
                  <a:pt x="388570" y="3163571"/>
                  <a:pt x="391807" y="3163571"/>
                </a:cubicBezTo>
                <a:cubicBezTo>
                  <a:pt x="402151" y="3163571"/>
                  <a:pt x="411480" y="3160015"/>
                  <a:pt x="418968" y="3152141"/>
                </a:cubicBezTo>
                <a:cubicBezTo>
                  <a:pt x="426520" y="3144585"/>
                  <a:pt x="430074" y="3135313"/>
                  <a:pt x="430074" y="3124582"/>
                </a:cubicBezTo>
                <a:lnTo>
                  <a:pt x="430074" y="3047302"/>
                </a:lnTo>
                <a:cubicBezTo>
                  <a:pt x="430074" y="3046223"/>
                  <a:pt x="429693" y="3045143"/>
                  <a:pt x="428995" y="3044445"/>
                </a:cubicBezTo>
                <a:cubicBezTo>
                  <a:pt x="428297" y="3043746"/>
                  <a:pt x="427218" y="3043365"/>
                  <a:pt x="426139" y="3043365"/>
                </a:cubicBezTo>
                <a:close/>
                <a:moveTo>
                  <a:pt x="396820" y="2954274"/>
                </a:moveTo>
                <a:lnTo>
                  <a:pt x="396820" y="3000058"/>
                </a:lnTo>
                <a:lnTo>
                  <a:pt x="431153" y="3000058"/>
                </a:lnTo>
                <a:lnTo>
                  <a:pt x="431153" y="2991105"/>
                </a:lnTo>
                <a:lnTo>
                  <a:pt x="405387" y="2991105"/>
                </a:lnTo>
                <a:lnTo>
                  <a:pt x="405387" y="2980754"/>
                </a:lnTo>
                <a:lnTo>
                  <a:pt x="430074" y="2980754"/>
                </a:lnTo>
                <a:lnTo>
                  <a:pt x="430074" y="2972880"/>
                </a:lnTo>
                <a:lnTo>
                  <a:pt x="405387" y="2972880"/>
                </a:lnTo>
                <a:lnTo>
                  <a:pt x="405387" y="2962529"/>
                </a:lnTo>
                <a:lnTo>
                  <a:pt x="431153" y="2962529"/>
                </a:lnTo>
                <a:lnTo>
                  <a:pt x="431153" y="2954274"/>
                </a:lnTo>
                <a:close/>
                <a:moveTo>
                  <a:pt x="349288" y="2954274"/>
                </a:moveTo>
                <a:lnTo>
                  <a:pt x="349288" y="3000058"/>
                </a:lnTo>
                <a:lnTo>
                  <a:pt x="357855" y="3000058"/>
                </a:lnTo>
                <a:lnTo>
                  <a:pt x="357855" y="2981452"/>
                </a:lnTo>
                <a:lnTo>
                  <a:pt x="380383" y="2981452"/>
                </a:lnTo>
                <a:lnTo>
                  <a:pt x="380383" y="3000058"/>
                </a:lnTo>
                <a:lnTo>
                  <a:pt x="388950" y="3000058"/>
                </a:lnTo>
                <a:lnTo>
                  <a:pt x="388950" y="2954274"/>
                </a:lnTo>
                <a:lnTo>
                  <a:pt x="380383" y="2954274"/>
                </a:lnTo>
                <a:lnTo>
                  <a:pt x="380383" y="2973578"/>
                </a:lnTo>
                <a:lnTo>
                  <a:pt x="357855" y="2973578"/>
                </a:lnTo>
                <a:lnTo>
                  <a:pt x="357855" y="2954274"/>
                </a:lnTo>
                <a:close/>
                <a:moveTo>
                  <a:pt x="306389" y="2954274"/>
                </a:moveTo>
                <a:lnTo>
                  <a:pt x="306389" y="2962148"/>
                </a:lnTo>
                <a:lnTo>
                  <a:pt x="320731" y="2962148"/>
                </a:lnTo>
                <a:lnTo>
                  <a:pt x="320731" y="3000058"/>
                </a:lnTo>
                <a:lnTo>
                  <a:pt x="329298" y="3000058"/>
                </a:lnTo>
                <a:lnTo>
                  <a:pt x="329298" y="2962148"/>
                </a:lnTo>
                <a:lnTo>
                  <a:pt x="343957" y="2962148"/>
                </a:lnTo>
                <a:lnTo>
                  <a:pt x="343957" y="2954274"/>
                </a:lnTo>
                <a:close/>
                <a:moveTo>
                  <a:pt x="418143" y="464376"/>
                </a:moveTo>
                <a:cubicBezTo>
                  <a:pt x="429756" y="476949"/>
                  <a:pt x="441369" y="486284"/>
                  <a:pt x="454696" y="494285"/>
                </a:cubicBezTo>
                <a:cubicBezTo>
                  <a:pt x="442512" y="493713"/>
                  <a:pt x="430327" y="493332"/>
                  <a:pt x="418143" y="492951"/>
                </a:cubicBezTo>
                <a:close/>
                <a:moveTo>
                  <a:pt x="317431" y="464376"/>
                </a:moveTo>
                <a:lnTo>
                  <a:pt x="317431" y="492951"/>
                </a:lnTo>
                <a:cubicBezTo>
                  <a:pt x="305247" y="493332"/>
                  <a:pt x="293062" y="493713"/>
                  <a:pt x="280878" y="494285"/>
                </a:cubicBezTo>
                <a:cubicBezTo>
                  <a:pt x="294014" y="486284"/>
                  <a:pt x="305818" y="476949"/>
                  <a:pt x="317431" y="464376"/>
                </a:cubicBezTo>
                <a:close/>
                <a:moveTo>
                  <a:pt x="418143" y="407797"/>
                </a:moveTo>
                <a:cubicBezTo>
                  <a:pt x="436610" y="432753"/>
                  <a:pt x="472402" y="471806"/>
                  <a:pt x="535417" y="500381"/>
                </a:cubicBezTo>
                <a:cubicBezTo>
                  <a:pt x="519807" y="498857"/>
                  <a:pt x="504195" y="497333"/>
                  <a:pt x="488774" y="496380"/>
                </a:cubicBezTo>
                <a:cubicBezTo>
                  <a:pt x="460027" y="483426"/>
                  <a:pt x="439466" y="470091"/>
                  <a:pt x="418143" y="443040"/>
                </a:cubicBezTo>
                <a:close/>
                <a:moveTo>
                  <a:pt x="317431" y="407797"/>
                </a:moveTo>
                <a:lnTo>
                  <a:pt x="317431" y="442849"/>
                </a:lnTo>
                <a:cubicBezTo>
                  <a:pt x="296108" y="469901"/>
                  <a:pt x="275738" y="483236"/>
                  <a:pt x="246800" y="496190"/>
                </a:cubicBezTo>
                <a:cubicBezTo>
                  <a:pt x="231379" y="497333"/>
                  <a:pt x="215767" y="498666"/>
                  <a:pt x="200156" y="500381"/>
                </a:cubicBezTo>
                <a:cubicBezTo>
                  <a:pt x="263172" y="471806"/>
                  <a:pt x="299154" y="432753"/>
                  <a:pt x="317431" y="407797"/>
                </a:cubicBezTo>
                <a:close/>
                <a:moveTo>
                  <a:pt x="319525" y="367792"/>
                </a:moveTo>
                <a:cubicBezTo>
                  <a:pt x="318954" y="367792"/>
                  <a:pt x="318383" y="367983"/>
                  <a:pt x="318002" y="368364"/>
                </a:cubicBezTo>
                <a:cubicBezTo>
                  <a:pt x="317621" y="368745"/>
                  <a:pt x="317431" y="369316"/>
                  <a:pt x="317431" y="369888"/>
                </a:cubicBezTo>
                <a:lnTo>
                  <a:pt x="317431" y="383032"/>
                </a:lnTo>
                <a:cubicBezTo>
                  <a:pt x="303724" y="405511"/>
                  <a:pt x="256509" y="478092"/>
                  <a:pt x="141201" y="507810"/>
                </a:cubicBezTo>
                <a:cubicBezTo>
                  <a:pt x="139107" y="508382"/>
                  <a:pt x="138917" y="511239"/>
                  <a:pt x="139678" y="515430"/>
                </a:cubicBezTo>
                <a:cubicBezTo>
                  <a:pt x="140440" y="520002"/>
                  <a:pt x="141772" y="521717"/>
                  <a:pt x="145199" y="521145"/>
                </a:cubicBezTo>
                <a:cubicBezTo>
                  <a:pt x="181562" y="516002"/>
                  <a:pt x="213927" y="512001"/>
                  <a:pt x="250290" y="509334"/>
                </a:cubicBezTo>
                <a:cubicBezTo>
                  <a:pt x="250290" y="509334"/>
                  <a:pt x="250290" y="509525"/>
                  <a:pt x="250480" y="509525"/>
                </a:cubicBezTo>
                <a:cubicBezTo>
                  <a:pt x="250671" y="509525"/>
                  <a:pt x="250861" y="509334"/>
                  <a:pt x="251051" y="509334"/>
                </a:cubicBezTo>
                <a:cubicBezTo>
                  <a:pt x="270090" y="508001"/>
                  <a:pt x="294078" y="507048"/>
                  <a:pt x="317495" y="506477"/>
                </a:cubicBezTo>
                <a:lnTo>
                  <a:pt x="317495" y="519050"/>
                </a:lnTo>
                <a:cubicBezTo>
                  <a:pt x="317495" y="519621"/>
                  <a:pt x="317685" y="520193"/>
                  <a:pt x="318066" y="520574"/>
                </a:cubicBezTo>
                <a:cubicBezTo>
                  <a:pt x="318446" y="520955"/>
                  <a:pt x="319018" y="521145"/>
                  <a:pt x="319589" y="521145"/>
                </a:cubicBezTo>
                <a:lnTo>
                  <a:pt x="331202" y="521145"/>
                </a:lnTo>
                <a:cubicBezTo>
                  <a:pt x="331773" y="521145"/>
                  <a:pt x="332344" y="520955"/>
                  <a:pt x="332725" y="520574"/>
                </a:cubicBezTo>
                <a:cubicBezTo>
                  <a:pt x="333106" y="520193"/>
                  <a:pt x="333296" y="519621"/>
                  <a:pt x="333296" y="519050"/>
                </a:cubicBezTo>
                <a:lnTo>
                  <a:pt x="333296" y="506096"/>
                </a:lnTo>
                <a:cubicBezTo>
                  <a:pt x="345671" y="505905"/>
                  <a:pt x="357475" y="505715"/>
                  <a:pt x="367755" y="505715"/>
                </a:cubicBezTo>
                <a:cubicBezTo>
                  <a:pt x="378036" y="505715"/>
                  <a:pt x="389839" y="505905"/>
                  <a:pt x="402214" y="506096"/>
                </a:cubicBezTo>
                <a:lnTo>
                  <a:pt x="402214" y="519050"/>
                </a:lnTo>
                <a:cubicBezTo>
                  <a:pt x="402214" y="519621"/>
                  <a:pt x="402405" y="520193"/>
                  <a:pt x="402785" y="520574"/>
                </a:cubicBezTo>
                <a:cubicBezTo>
                  <a:pt x="403166" y="520955"/>
                  <a:pt x="403737" y="521145"/>
                  <a:pt x="404309" y="521145"/>
                </a:cubicBezTo>
                <a:lnTo>
                  <a:pt x="415922" y="521145"/>
                </a:lnTo>
                <a:cubicBezTo>
                  <a:pt x="416493" y="521145"/>
                  <a:pt x="417064" y="520955"/>
                  <a:pt x="417445" y="520574"/>
                </a:cubicBezTo>
                <a:cubicBezTo>
                  <a:pt x="417826" y="520193"/>
                  <a:pt x="418016" y="519621"/>
                  <a:pt x="418016" y="519050"/>
                </a:cubicBezTo>
                <a:lnTo>
                  <a:pt x="418016" y="506477"/>
                </a:lnTo>
                <a:cubicBezTo>
                  <a:pt x="441433" y="507048"/>
                  <a:pt x="465421" y="508001"/>
                  <a:pt x="484459" y="509334"/>
                </a:cubicBezTo>
                <a:cubicBezTo>
                  <a:pt x="484650" y="509334"/>
                  <a:pt x="484840" y="509525"/>
                  <a:pt x="485030" y="509525"/>
                </a:cubicBezTo>
                <a:cubicBezTo>
                  <a:pt x="485030" y="509525"/>
                  <a:pt x="485030" y="509334"/>
                  <a:pt x="485220" y="509334"/>
                </a:cubicBezTo>
                <a:cubicBezTo>
                  <a:pt x="521773" y="511811"/>
                  <a:pt x="554138" y="515811"/>
                  <a:pt x="590501" y="521145"/>
                </a:cubicBezTo>
                <a:cubicBezTo>
                  <a:pt x="593738" y="521526"/>
                  <a:pt x="595261" y="520002"/>
                  <a:pt x="596022" y="515430"/>
                </a:cubicBezTo>
                <a:cubicBezTo>
                  <a:pt x="596593" y="511430"/>
                  <a:pt x="596403" y="508382"/>
                  <a:pt x="594309" y="507810"/>
                </a:cubicBezTo>
                <a:lnTo>
                  <a:pt x="594182" y="507810"/>
                </a:lnTo>
                <a:cubicBezTo>
                  <a:pt x="479002" y="478092"/>
                  <a:pt x="431850" y="405511"/>
                  <a:pt x="418143" y="383032"/>
                </a:cubicBezTo>
                <a:lnTo>
                  <a:pt x="418143" y="369888"/>
                </a:lnTo>
                <a:cubicBezTo>
                  <a:pt x="418143" y="369316"/>
                  <a:pt x="417953" y="368745"/>
                  <a:pt x="417572" y="368364"/>
                </a:cubicBezTo>
                <a:cubicBezTo>
                  <a:pt x="417191" y="367983"/>
                  <a:pt x="416620" y="367792"/>
                  <a:pt x="416049" y="367792"/>
                </a:cubicBezTo>
                <a:lnTo>
                  <a:pt x="404435" y="367792"/>
                </a:lnTo>
                <a:cubicBezTo>
                  <a:pt x="403864" y="367792"/>
                  <a:pt x="403293" y="367983"/>
                  <a:pt x="402912" y="368364"/>
                </a:cubicBezTo>
                <a:cubicBezTo>
                  <a:pt x="402532" y="368745"/>
                  <a:pt x="402341" y="369316"/>
                  <a:pt x="402341" y="369888"/>
                </a:cubicBezTo>
                <a:lnTo>
                  <a:pt x="402341" y="492570"/>
                </a:lnTo>
                <a:cubicBezTo>
                  <a:pt x="395868" y="492570"/>
                  <a:pt x="374736" y="492380"/>
                  <a:pt x="368073" y="492380"/>
                </a:cubicBezTo>
                <a:lnTo>
                  <a:pt x="367501" y="492380"/>
                </a:lnTo>
                <a:cubicBezTo>
                  <a:pt x="360838" y="492380"/>
                  <a:pt x="339706" y="492380"/>
                  <a:pt x="333233" y="492570"/>
                </a:cubicBezTo>
                <a:lnTo>
                  <a:pt x="333233" y="369888"/>
                </a:lnTo>
                <a:cubicBezTo>
                  <a:pt x="333233" y="369316"/>
                  <a:pt x="333042" y="368745"/>
                  <a:pt x="332662" y="368364"/>
                </a:cubicBezTo>
                <a:cubicBezTo>
                  <a:pt x="332281" y="367983"/>
                  <a:pt x="331710" y="367792"/>
                  <a:pt x="331139" y="367792"/>
                </a:cubicBezTo>
                <a:close/>
                <a:moveTo>
                  <a:pt x="0" y="0"/>
                </a:moveTo>
                <a:lnTo>
                  <a:pt x="12188952" y="0"/>
                </a:lnTo>
                <a:lnTo>
                  <a:pt x="12188952" y="6858000"/>
                </a:lnTo>
                <a:lnTo>
                  <a:pt x="0" y="6858000"/>
                </a:lnTo>
                <a:close/>
              </a:path>
            </a:pathLst>
          </a:custGeom>
          <a:blipFill>
            <a:blip r:embed="rId2"/>
            <a:stretch>
              <a:fillRect/>
            </a:stretch>
          </a:blipFill>
        </p:spPr>
        <p:txBody>
          <a:bodyPr wrap="square">
            <a:noAutofit/>
          </a:bodyPr>
          <a:lstStyle>
            <a:lvl1pPr marL="11113" indent="0" algn="ctr">
              <a:buFont typeface="+mj-lt"/>
              <a:buNone/>
              <a:tabLst/>
              <a:defRPr b="0">
                <a:solidFill>
                  <a:schemeClr val="accent5"/>
                </a:solidFill>
              </a:defRPr>
            </a:lvl1pPr>
          </a:lstStyle>
          <a:p>
            <a:endParaRPr lang="en-US" dirty="0"/>
          </a:p>
          <a:p>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3/13/24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2" name="Title 1">
            <a:extLst>
              <a:ext uri="{FF2B5EF4-FFF2-40B4-BE49-F238E27FC236}">
                <a16:creationId xmlns:a16="http://schemas.microsoft.com/office/drawing/2014/main" id="{8E4B6EAF-AE7C-E09A-9882-938BCB071A65}"/>
              </a:ext>
            </a:extLst>
          </p:cNvPr>
          <p:cNvSpPr>
            <a:spLocks noGrp="1"/>
          </p:cNvSpPr>
          <p:nvPr>
            <p:ph type="ctrTitle" hasCustomPrompt="1"/>
          </p:nvPr>
        </p:nvSpPr>
        <p:spPr>
          <a:xfrm>
            <a:off x="1087151" y="1480589"/>
            <a:ext cx="10149809" cy="2203677"/>
          </a:xfrm>
        </p:spPr>
        <p:txBody>
          <a:bodyPr anchor="b">
            <a:normAutofit/>
          </a:bodyPr>
          <a:lstStyle>
            <a:lvl1pPr algn="l">
              <a:defRPr sz="7200" b="0" i="0">
                <a:solidFill>
                  <a:schemeClr val="tx1"/>
                </a:solidFill>
                <a:latin typeface="Mercury Display" pitchFamily="50" charset="0"/>
              </a:defRPr>
            </a:lvl1pPr>
          </a:lstStyle>
          <a:p>
            <a:r>
              <a:rPr lang="en-US" dirty="0"/>
              <a:t>Presentation Title</a:t>
            </a:r>
          </a:p>
        </p:txBody>
      </p:sp>
      <p:sp>
        <p:nvSpPr>
          <p:cNvPr id="3" name="Subtitle 2">
            <a:extLst>
              <a:ext uri="{FF2B5EF4-FFF2-40B4-BE49-F238E27FC236}">
                <a16:creationId xmlns:a16="http://schemas.microsoft.com/office/drawing/2014/main" id="{BBD3F4A1-E622-026E-4991-8D260909B618}"/>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198747809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The Bridge (Red) - Light Background Photo">
    <p:bg>
      <p:bgPr>
        <a:blipFill dpi="0" rotWithShape="1">
          <a:blip r:embed="rId2">
            <a:duotone>
              <a:schemeClr val="bg2">
                <a:shade val="45000"/>
                <a:satMod val="135000"/>
              </a:schemeClr>
              <a:prstClr val="white"/>
            </a:duotone>
          </a:blip>
          <a:srcRect/>
          <a:stretch>
            <a:fillRect t="-83000" b="-83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3/13/24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1" y="1488540"/>
            <a:ext cx="10149809" cy="2203677"/>
          </a:xfrm>
        </p:spPr>
        <p:txBody>
          <a:bodyPr anchor="b">
            <a:normAutofit/>
          </a:bodyPr>
          <a:lstStyle>
            <a:lvl1pPr algn="l">
              <a:defRPr sz="7200" b="0" i="0">
                <a:solidFill>
                  <a:schemeClr val="tx2"/>
                </a:solidFill>
                <a:latin typeface="Mercury Display" pitchFamily="50" charset="0"/>
              </a:defRPr>
            </a:lvl1pPr>
          </a:lstStyle>
          <a:p>
            <a:r>
              <a:rPr lang="en-US" dirty="0"/>
              <a:t>Presentation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506387671"/>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 Full Image - The Bridg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3/13/24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2" y="1488540"/>
            <a:ext cx="8038188" cy="2203677"/>
          </a:xfrm>
        </p:spPr>
        <p:txBody>
          <a:bodyPr anchor="b">
            <a:normAutofit/>
          </a:bodyPr>
          <a:lstStyle>
            <a:lvl1pPr algn="l">
              <a:defRPr sz="7200" b="0" i="0">
                <a:solidFill>
                  <a:schemeClr val="accent1"/>
                </a:solidFill>
                <a:latin typeface="Mercury Display" pitchFamily="50" charset="0"/>
              </a:defRPr>
            </a:lvl1pPr>
          </a:lstStyle>
          <a:p>
            <a:r>
              <a:rPr lang="en-US" dirty="0"/>
              <a:t>Agenda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3116209" y="3854526"/>
            <a:ext cx="4049766" cy="2357094"/>
          </a:xfrm>
        </p:spPr>
        <p:txBody>
          <a:bodyPr>
            <a:normAutofit/>
          </a:bodyPr>
          <a:lstStyle>
            <a:lvl1pPr marL="0" indent="0" algn="l">
              <a:lnSpc>
                <a:spcPct val="100000"/>
              </a:lnSpc>
              <a:spcAft>
                <a:spcPts val="300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Agenda Item 1</a:t>
            </a:r>
          </a:p>
          <a:p>
            <a:r>
              <a:rPr lang="en-US" dirty="0"/>
              <a:t>Agenda Item 2</a:t>
            </a:r>
          </a:p>
          <a:p>
            <a:r>
              <a:rPr lang="en-US" dirty="0"/>
              <a:t>Agenda Item 3</a:t>
            </a:r>
          </a:p>
        </p:txBody>
      </p:sp>
      <p:sp>
        <p:nvSpPr>
          <p:cNvPr id="13" name="Text Placeholder 12">
            <a:extLst>
              <a:ext uri="{FF2B5EF4-FFF2-40B4-BE49-F238E27FC236}">
                <a16:creationId xmlns:a16="http://schemas.microsoft.com/office/drawing/2014/main" id="{9C882B30-6312-7E1D-8246-654BAA3D81E8}"/>
              </a:ext>
            </a:extLst>
          </p:cNvPr>
          <p:cNvSpPr>
            <a:spLocks noGrp="1"/>
          </p:cNvSpPr>
          <p:nvPr>
            <p:ph type="body" sz="quarter" idx="13" hasCustomPrompt="1"/>
          </p:nvPr>
        </p:nvSpPr>
        <p:spPr>
          <a:xfrm>
            <a:off x="7165975" y="3854526"/>
            <a:ext cx="4787900" cy="2357094"/>
          </a:xfrm>
        </p:spPr>
        <p:txBody>
          <a:bodyPr vert="horz" lIns="45720" tIns="45720" rIns="45720" bIns="45720" rtlCol="0">
            <a:normAutofit/>
          </a:bodyPr>
          <a:lstStyle>
            <a:lvl1pPr marL="0" indent="0" algn="l" defTabSz="914400" rtl="0" eaLnBrk="1" latinLnBrk="0" hangingPunct="1">
              <a:lnSpc>
                <a:spcPct val="100000"/>
              </a:lnSpc>
              <a:spcBef>
                <a:spcPts val="0"/>
              </a:spcBef>
              <a:spcAft>
                <a:spcPts val="3000"/>
              </a:spcAft>
              <a:buFont typeface="Arial" panose="020B0604020202020204" pitchFamily="34" charset="0"/>
              <a:buNone/>
              <a:defRPr lang="en-US" sz="2400" b="0" i="0" kern="1200" baseline="0" dirty="0">
                <a:solidFill>
                  <a:schemeClr val="tx2"/>
                </a:solidFill>
                <a:latin typeface="+mn-lt"/>
                <a:ea typeface="+mn-ea"/>
                <a:cs typeface="+mn-cs"/>
              </a:defRPr>
            </a:lvl1pPr>
            <a:lvl2pPr>
              <a:defRPr lang="en-US" sz="2000" dirty="0" smtClean="0"/>
            </a:lvl2pPr>
            <a:lvl3pPr>
              <a:defRPr lang="en-US" sz="1800" dirty="0" smtClean="0"/>
            </a:lvl3pPr>
            <a:lvl4pPr>
              <a:defRPr lang="en-US" dirty="0" smtClean="0"/>
            </a:lvl4pPr>
            <a:lvl5pPr>
              <a:defRPr lang="en-US" dirty="0"/>
            </a:lvl5pPr>
          </a:lstStyle>
          <a:p>
            <a:r>
              <a:rPr lang="en-US" dirty="0"/>
              <a:t>Agenda Item 4</a:t>
            </a:r>
          </a:p>
          <a:p>
            <a:r>
              <a:rPr lang="en-US" dirty="0"/>
              <a:t>Agenda Item 5</a:t>
            </a:r>
          </a:p>
          <a:p>
            <a:r>
              <a:rPr lang="en-US" dirty="0"/>
              <a:t>Agenda Item 6</a:t>
            </a:r>
          </a:p>
        </p:txBody>
      </p:sp>
    </p:spTree>
    <p:extLst>
      <p:ext uri="{BB962C8B-B14F-4D97-AF65-F5344CB8AC3E}">
        <p14:creationId xmlns:p14="http://schemas.microsoft.com/office/powerpoint/2010/main" val="40372223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 Half Image - The Bridge (Red)">
    <p:spTree>
      <p:nvGrpSpPr>
        <p:cNvPr id="1" name=""/>
        <p:cNvGrpSpPr/>
        <p:nvPr/>
      </p:nvGrpSpPr>
      <p:grpSpPr>
        <a:xfrm>
          <a:off x="0" y="0"/>
          <a:ext cx="0" cy="0"/>
          <a:chOff x="0" y="0"/>
          <a:chExt cx="0" cy="0"/>
        </a:xfrm>
      </p:grpSpPr>
      <p:pic>
        <p:nvPicPr>
          <p:cNvPr id="20" name="Picture Placeholder 191" descr="A bridge over water with cars&#10;&#10;Description automatically generated">
            <a:extLst>
              <a:ext uri="{FF2B5EF4-FFF2-40B4-BE49-F238E27FC236}">
                <a16:creationId xmlns:a16="http://schemas.microsoft.com/office/drawing/2014/main" id="{3D004D54-99B8-F0DE-2F69-D0DF7006CE62}"/>
              </a:ext>
            </a:extLst>
          </p:cNvPr>
          <p:cNvPicPr>
            <a:picLocks noChangeAspect="1"/>
          </p:cNvPicPr>
          <p:nvPr userDrawn="1"/>
        </p:nvPicPr>
        <p:blipFill rotWithShape="1">
          <a:blip r:embed="rId2"/>
          <a:srcRect l="31532" t="6734" r="24799"/>
          <a:stretch/>
        </p:blipFill>
        <p:spPr>
          <a:xfrm>
            <a:off x="6464300" y="15875"/>
            <a:ext cx="5708650" cy="6858000"/>
          </a:xfrm>
          <a:prstGeom prst="rect">
            <a:avLst/>
          </a:prstGeom>
        </p:spPr>
      </p:pic>
      <p:sp>
        <p:nvSpPr>
          <p:cNvPr id="6" name="Footer Placeholder 5"/>
          <p:cNvSpPr>
            <a:spLocks noGrp="1"/>
          </p:cNvSpPr>
          <p:nvPr>
            <p:ph type="ftr" sz="quarter" idx="11"/>
          </p:nvPr>
        </p:nvSpPr>
        <p:spPr>
          <a:xfrm>
            <a:off x="1111449" y="6357608"/>
            <a:ext cx="5066438" cy="274324"/>
          </a:xfrm>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Title Here</a:t>
            </a:r>
          </a:p>
        </p:txBody>
      </p:sp>
      <p:sp>
        <p:nvSpPr>
          <p:cNvPr id="15" name="Text Placeholder 14">
            <a:extLst>
              <a:ext uri="{FF2B5EF4-FFF2-40B4-BE49-F238E27FC236}">
                <a16:creationId xmlns:a16="http://schemas.microsoft.com/office/drawing/2014/main" id="{730FE93A-32FE-FA48-1436-9D1E18CC3BC8}"/>
              </a:ext>
            </a:extLst>
          </p:cNvPr>
          <p:cNvSpPr>
            <a:spLocks noGrp="1"/>
          </p:cNvSpPr>
          <p:nvPr>
            <p:ph type="body" sz="quarter" idx="14" hasCustomPrompt="1"/>
          </p:nvPr>
        </p:nvSpPr>
        <p:spPr>
          <a:xfrm>
            <a:off x="1114091" y="2671764"/>
            <a:ext cx="2001838" cy="3009900"/>
          </a:xfrm>
        </p:spPr>
        <p:txBody>
          <a:bodyPr/>
          <a:lstStyle>
            <a:lvl1pPr>
              <a:lnSpc>
                <a:spcPct val="100000"/>
              </a:lnSpc>
              <a:spcAft>
                <a:spcPts val="2400"/>
              </a:spcAft>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6" name="Text Placeholder 14">
            <a:extLst>
              <a:ext uri="{FF2B5EF4-FFF2-40B4-BE49-F238E27FC236}">
                <a16:creationId xmlns:a16="http://schemas.microsoft.com/office/drawing/2014/main" id="{7C85B4B8-CD8F-DE3B-3E19-05ED1FAEBFFA}"/>
              </a:ext>
            </a:extLst>
          </p:cNvPr>
          <p:cNvSpPr>
            <a:spLocks noGrp="1"/>
          </p:cNvSpPr>
          <p:nvPr>
            <p:ph type="body" sz="quarter" idx="15" hasCustomPrompt="1"/>
          </p:nvPr>
        </p:nvSpPr>
        <p:spPr>
          <a:xfrm>
            <a:off x="3295817" y="2671764"/>
            <a:ext cx="2001838" cy="3009900"/>
          </a:xfrm>
        </p:spPr>
        <p:txBody>
          <a:bodyPr>
            <a:normAutofit/>
          </a:bodyPr>
          <a:lstStyle>
            <a:lvl1pPr>
              <a:lnSpc>
                <a:spcPct val="100000"/>
              </a:lnSpc>
              <a:spcAft>
                <a:spcPts val="2400"/>
              </a:spcAft>
              <a:defRPr lang="en-US" sz="1600" b="0" i="0" kern="1200" baseline="0" dirty="0">
                <a:solidFill>
                  <a:schemeClr val="tx1">
                    <a:lumMod val="50000"/>
                    <a:lumOff val="50000"/>
                  </a:schemeClr>
                </a:solidFill>
                <a:latin typeface="+mn-lt"/>
                <a:ea typeface="+mn-ea"/>
                <a:cs typeface="+mn-cs"/>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8" name="Picture Placeholder 17">
            <a:extLst>
              <a:ext uri="{FF2B5EF4-FFF2-40B4-BE49-F238E27FC236}">
                <a16:creationId xmlns:a16="http://schemas.microsoft.com/office/drawing/2014/main" id="{FCD3E250-7249-F216-B9F1-AAD4D21C3CB0}"/>
              </a:ext>
            </a:extLst>
          </p:cNvPr>
          <p:cNvSpPr>
            <a:spLocks noGrp="1"/>
          </p:cNvSpPr>
          <p:nvPr>
            <p:ph type="pic" sz="quarter" idx="16" hasCustomPrompt="1"/>
          </p:nvPr>
        </p:nvSpPr>
        <p:spPr>
          <a:xfrm>
            <a:off x="6462573" y="16042"/>
            <a:ext cx="5708650" cy="6858000"/>
          </a:xfrm>
        </p:spPr>
        <p:txBody>
          <a:bodyPr anchor="ctr">
            <a:normAutofit/>
          </a:bodyPr>
          <a:lstStyle>
            <a:lvl1pPr algn="ctr">
              <a:defRPr sz="1800">
                <a:solidFill>
                  <a:schemeClr val="bg1">
                    <a:lumMod val="95000"/>
                  </a:schemeClr>
                </a:solidFill>
              </a:defRPr>
            </a:lvl1pPr>
          </a:lstStyle>
          <a:p>
            <a:r>
              <a:rPr lang="en-US" dirty="0"/>
              <a:t>Click icon to customize photo</a:t>
            </a:r>
          </a:p>
          <a:p>
            <a:endParaRPr lang="en-US" dirty="0"/>
          </a:p>
          <a:p>
            <a:endParaRPr lang="en-US" dirty="0"/>
          </a:p>
          <a:p>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lvl1pPr>
              <a:defRPr>
                <a:solidFill>
                  <a:schemeClr val="bg2">
                    <a:lumMod val="85000"/>
                  </a:schemeClr>
                </a:solidFill>
              </a:defRPr>
            </a:lvl1pPr>
          </a:lstStyle>
          <a:p>
            <a:fld id="{BFF28376-162A-9A45-9D50-537DD6D2DDD3}" type="datetime1">
              <a:rPr lang="en-US" smtClean="0"/>
              <a:pPr/>
              <a:t>3/13/24</a:t>
            </a:fld>
            <a:endParaRPr lang="en-US" dirty="0"/>
          </a:p>
        </p:txBody>
      </p:sp>
    </p:spTree>
    <p:extLst>
      <p:ext uri="{BB962C8B-B14F-4D97-AF65-F5344CB8AC3E}">
        <p14:creationId xmlns:p14="http://schemas.microsoft.com/office/powerpoint/2010/main" val="3934499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Quote">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0DF37809-3E7E-6742-850E-98030EB585DE}" type="datetime1">
              <a:rPr lang="en-US" smtClean="0"/>
              <a:t>3/13/24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3755" y="2093145"/>
            <a:ext cx="10154318" cy="2257063"/>
          </a:xfrm>
        </p:spPr>
        <p:txBody>
          <a:bodyPr vert="horz" lIns="45720" tIns="45720" rIns="45720" bIns="45720" rtlCol="0" anchor="ctr">
            <a:noAutofit/>
          </a:bodyPr>
          <a:lstStyle>
            <a:lvl1pPr>
              <a:defRPr lang="en-US" sz="5400" dirty="0">
                <a:solidFill>
                  <a:schemeClr val="tx1"/>
                </a:solidFill>
                <a:latin typeface="Mercury Display" pitchFamily="50" charset="0"/>
              </a:defRPr>
            </a:lvl1pPr>
          </a:lstStyle>
          <a:p>
            <a:pPr lvl="0"/>
            <a:r>
              <a:rPr lang="en-US" dirty="0"/>
              <a:t>Quote from someone outside of The Bridge goes here.</a:t>
            </a:r>
          </a:p>
        </p:txBody>
      </p:sp>
      <p:sp>
        <p:nvSpPr>
          <p:cNvPr id="3" name="Text Placeholder 2"/>
          <p:cNvSpPr>
            <a:spLocks noGrp="1"/>
          </p:cNvSpPr>
          <p:nvPr>
            <p:ph type="body" idx="1" hasCustomPrompt="1"/>
          </p:nvPr>
        </p:nvSpPr>
        <p:spPr>
          <a:xfrm>
            <a:off x="1123756" y="4914016"/>
            <a:ext cx="4982877" cy="821803"/>
          </a:xfrm>
        </p:spPr>
        <p:txBody>
          <a:bodyPr>
            <a:normAutofit/>
          </a:bodyPr>
          <a:lstStyle>
            <a:lvl1pPr marL="0" indent="0">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
            </a:r>
            <a:r>
              <a:rPr lang="en-US" dirty="0" err="1"/>
              <a:t>Firstname</a:t>
            </a:r>
            <a:r>
              <a:rPr lang="en-US" dirty="0"/>
              <a:t> </a:t>
            </a:r>
            <a:r>
              <a:rPr lang="en-US" dirty="0" err="1"/>
              <a:t>Lastname</a:t>
            </a:r>
            <a:endParaRPr lang="en-US" dirty="0"/>
          </a:p>
        </p:txBody>
      </p:sp>
      <p:sp>
        <p:nvSpPr>
          <p:cNvPr id="10" name="TextBox 9">
            <a:extLst>
              <a:ext uri="{FF2B5EF4-FFF2-40B4-BE49-F238E27FC236}">
                <a16:creationId xmlns:a16="http://schemas.microsoft.com/office/drawing/2014/main" id="{58ACEE29-69B3-BBA4-D6DE-E00D6972997F}"/>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7" name="Quote Slide Guide" hidden="1">
            <a:extLst>
              <a:ext uri="{FF2B5EF4-FFF2-40B4-BE49-F238E27FC236}">
                <a16:creationId xmlns:a16="http://schemas.microsoft.com/office/drawing/2014/main" id="{CF84215A-8B06-002E-E457-839C6B459803}"/>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9" name="The Bridge - Left Rail Graphics">
            <a:extLst>
              <a:ext uri="{FF2B5EF4-FFF2-40B4-BE49-F238E27FC236}">
                <a16:creationId xmlns:a16="http://schemas.microsoft.com/office/drawing/2014/main" id="{60F21A62-81D6-4AAC-F404-6A9725787A3C}"/>
              </a:ext>
            </a:extLst>
          </p:cNvPr>
          <p:cNvGrpSpPr>
            <a:grpSpLocks noChangeAspect="1"/>
          </p:cNvGrpSpPr>
          <p:nvPr/>
        </p:nvGrpSpPr>
        <p:grpSpPr>
          <a:xfrm>
            <a:off x="139269" y="367792"/>
            <a:ext cx="457031" cy="3535935"/>
            <a:chOff x="279468" y="733797"/>
            <a:chExt cx="914631" cy="7071869"/>
          </a:xfrm>
          <a:solidFill>
            <a:schemeClr val="tx1"/>
          </a:solidFill>
        </p:grpSpPr>
        <p:sp>
          <p:nvSpPr>
            <p:cNvPr id="12" name="E">
              <a:extLst>
                <a:ext uri="{FF2B5EF4-FFF2-40B4-BE49-F238E27FC236}">
                  <a16:creationId xmlns:a16="http://schemas.microsoft.com/office/drawing/2014/main" id="{92A8DB6D-4A4A-1F8F-31FE-B42B94B06B8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3" name="G">
              <a:extLst>
                <a:ext uri="{FF2B5EF4-FFF2-40B4-BE49-F238E27FC236}">
                  <a16:creationId xmlns:a16="http://schemas.microsoft.com/office/drawing/2014/main" id="{533867E0-7287-E5EC-4106-2A3A21E8AFE0}"/>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4" name="D">
              <a:extLst>
                <a:ext uri="{FF2B5EF4-FFF2-40B4-BE49-F238E27FC236}">
                  <a16:creationId xmlns:a16="http://schemas.microsoft.com/office/drawing/2014/main" id="{46F22BB8-41C4-472D-DD4B-12E5EEF6A15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5" name="I">
              <a:extLst>
                <a:ext uri="{FF2B5EF4-FFF2-40B4-BE49-F238E27FC236}">
                  <a16:creationId xmlns:a16="http://schemas.microsoft.com/office/drawing/2014/main" id="{A2B03DE7-0EC9-28E7-7AF7-A99698DC7CE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6" name="R">
              <a:extLst>
                <a:ext uri="{FF2B5EF4-FFF2-40B4-BE49-F238E27FC236}">
                  <a16:creationId xmlns:a16="http://schemas.microsoft.com/office/drawing/2014/main" id="{BEE4784D-3631-BF11-363D-0619EFB121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7" name="B">
              <a:extLst>
                <a:ext uri="{FF2B5EF4-FFF2-40B4-BE49-F238E27FC236}">
                  <a16:creationId xmlns:a16="http://schemas.microsoft.com/office/drawing/2014/main" id="{F4F10E10-6D1C-4988-4F1D-BFA126611294}"/>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8" name="E">
              <a:extLst>
                <a:ext uri="{FF2B5EF4-FFF2-40B4-BE49-F238E27FC236}">
                  <a16:creationId xmlns:a16="http://schemas.microsoft.com/office/drawing/2014/main" id="{58138335-DFF1-0D9A-1D48-119F8E12143C}"/>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9" name="H">
              <a:extLst>
                <a:ext uri="{FF2B5EF4-FFF2-40B4-BE49-F238E27FC236}">
                  <a16:creationId xmlns:a16="http://schemas.microsoft.com/office/drawing/2014/main" id="{94F7F479-DB27-A25C-0627-06AAC70662A3}"/>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0" name="T">
              <a:extLst>
                <a:ext uri="{FF2B5EF4-FFF2-40B4-BE49-F238E27FC236}">
                  <a16:creationId xmlns:a16="http://schemas.microsoft.com/office/drawing/2014/main" id="{8A2EACD7-6F9A-A76B-0F94-8DBBABD3DD27}"/>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1" name="Bridge Graphic">
              <a:extLst>
                <a:ext uri="{FF2B5EF4-FFF2-40B4-BE49-F238E27FC236}">
                  <a16:creationId xmlns:a16="http://schemas.microsoft.com/office/drawing/2014/main" id="{7152A734-C188-0995-BD2E-2974EF779F2F}"/>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81A5A335-D417-D761-9CCC-919DD25F8FA6}"/>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40395343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alf Page Picture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3/13/24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Tree>
    <p:extLst>
      <p:ext uri="{BB962C8B-B14F-4D97-AF65-F5344CB8AC3E}">
        <p14:creationId xmlns:p14="http://schemas.microsoft.com/office/powerpoint/2010/main" val="2410118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Photo">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6C6A67BC-7835-0844-8E1C-F721F442599F}" type="datetime1">
              <a:rPr lang="en-US" smtClean="0"/>
              <a:t>3/13/24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1989" y="2093145"/>
            <a:ext cx="10155611" cy="2257063"/>
          </a:xfrm>
        </p:spPr>
        <p:txBody>
          <a:bodyPr anchor="ctr">
            <a:noAutofit/>
          </a:bodyPr>
          <a:lstStyle>
            <a:lvl1pPr>
              <a:defRPr sz="5400" b="0" i="0">
                <a:solidFill>
                  <a:schemeClr val="tx1"/>
                </a:solidFill>
                <a:latin typeface="Mercury Display" pitchFamily="50" charset="0"/>
              </a:defRPr>
            </a:lvl1pPr>
          </a:lstStyle>
          <a:p>
            <a:r>
              <a:rPr lang="en-US" dirty="0"/>
              <a:t>Quote from internal partner or stakeholder goes here.</a:t>
            </a:r>
          </a:p>
        </p:txBody>
      </p:sp>
      <p:sp>
        <p:nvSpPr>
          <p:cNvPr id="3" name="Text Placeholder 2"/>
          <p:cNvSpPr>
            <a:spLocks noGrp="1"/>
          </p:cNvSpPr>
          <p:nvPr>
            <p:ph type="body" idx="1" hasCustomPrompt="1"/>
          </p:nvPr>
        </p:nvSpPr>
        <p:spPr>
          <a:xfrm>
            <a:off x="2054321" y="4876252"/>
            <a:ext cx="4041679" cy="301757"/>
          </a:xfrm>
        </p:spPr>
        <p:txBody>
          <a:bodyPr>
            <a:normAutofit/>
          </a:bodyPr>
          <a:lstStyle>
            <a:lvl1pPr marL="0" indent="0">
              <a:buNone/>
              <a:defRPr sz="12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Firstname</a:t>
            </a:r>
            <a:r>
              <a:rPr lang="en-US" dirty="0"/>
              <a:t> </a:t>
            </a:r>
            <a:r>
              <a:rPr lang="en-US" dirty="0" err="1"/>
              <a:t>Lastname</a:t>
            </a:r>
            <a:endParaRPr lang="en-US" dirty="0"/>
          </a:p>
        </p:txBody>
      </p:sp>
      <p:sp>
        <p:nvSpPr>
          <p:cNvPr id="7" name="Picture Placeholder 22">
            <a:extLst>
              <a:ext uri="{FF2B5EF4-FFF2-40B4-BE49-F238E27FC236}">
                <a16:creationId xmlns:a16="http://schemas.microsoft.com/office/drawing/2014/main" id="{32C4D815-39D5-961A-68D9-479F9138F083}"/>
              </a:ext>
            </a:extLst>
          </p:cNvPr>
          <p:cNvSpPr>
            <a:spLocks noGrp="1"/>
          </p:cNvSpPr>
          <p:nvPr>
            <p:ph type="pic" sz="quarter" idx="27"/>
          </p:nvPr>
        </p:nvSpPr>
        <p:spPr>
          <a:xfrm>
            <a:off x="1180050" y="4716880"/>
            <a:ext cx="763588" cy="763588"/>
          </a:xfrm>
          <a:prstGeom prst="ellipse">
            <a:avLst/>
          </a:prstGeom>
          <a:solidFill>
            <a:schemeClr val="bg1">
              <a:lumMod val="50000"/>
              <a:lumOff val="50000"/>
            </a:schemeClr>
          </a:solidFill>
          <a:ln>
            <a:noFill/>
          </a:ln>
        </p:spPr>
        <p:txBody>
          <a:bodyPr anchor="ctr">
            <a:noAutofit/>
          </a:bodyPr>
          <a:lstStyle>
            <a:lvl1pPr algn="ctr">
              <a:defRPr sz="700">
                <a:solidFill>
                  <a:schemeClr val="tx2"/>
                </a:solidFill>
              </a:defRPr>
            </a:lvl1pPr>
          </a:lstStyle>
          <a:p>
            <a:r>
              <a:rPr lang="en-US" dirty="0"/>
              <a:t>Click icon to add picture</a:t>
            </a:r>
          </a:p>
        </p:txBody>
      </p:sp>
      <p:sp>
        <p:nvSpPr>
          <p:cNvPr id="9" name="Text Placeholder 2">
            <a:extLst>
              <a:ext uri="{FF2B5EF4-FFF2-40B4-BE49-F238E27FC236}">
                <a16:creationId xmlns:a16="http://schemas.microsoft.com/office/drawing/2014/main" id="{FBC834A2-8A87-8615-6EA6-88081F09504B}"/>
              </a:ext>
            </a:extLst>
          </p:cNvPr>
          <p:cNvSpPr>
            <a:spLocks noGrp="1"/>
          </p:cNvSpPr>
          <p:nvPr>
            <p:ph type="body" idx="28" hasCustomPrompt="1"/>
          </p:nvPr>
        </p:nvSpPr>
        <p:spPr>
          <a:xfrm>
            <a:off x="2054321" y="5130894"/>
            <a:ext cx="4041679" cy="301757"/>
          </a:xfrm>
        </p:spPr>
        <p:txBody>
          <a:bodyPr>
            <a:normAutofit/>
          </a:bodyPr>
          <a:lstStyle>
            <a:lvl1pPr marL="0" indent="0">
              <a:buNone/>
              <a:defRPr sz="1200" b="0" i="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Job Title</a:t>
            </a:r>
          </a:p>
        </p:txBody>
      </p:sp>
      <p:sp>
        <p:nvSpPr>
          <p:cNvPr id="13" name="TextBox 12">
            <a:extLst>
              <a:ext uri="{FF2B5EF4-FFF2-40B4-BE49-F238E27FC236}">
                <a16:creationId xmlns:a16="http://schemas.microsoft.com/office/drawing/2014/main" id="{615EF51F-EACA-3F21-FF05-F4D3826A3419}"/>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10" name="Quote Slide Guide" hidden="1">
            <a:extLst>
              <a:ext uri="{FF2B5EF4-FFF2-40B4-BE49-F238E27FC236}">
                <a16:creationId xmlns:a16="http://schemas.microsoft.com/office/drawing/2014/main" id="{9EEE7C85-664E-97FF-0AB3-AFB774D298DF}"/>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11" name="The Bridge - Left Rail Graphics">
            <a:extLst>
              <a:ext uri="{FF2B5EF4-FFF2-40B4-BE49-F238E27FC236}">
                <a16:creationId xmlns:a16="http://schemas.microsoft.com/office/drawing/2014/main" id="{3BE218EF-484C-17E7-EE73-A2479332AB68}"/>
              </a:ext>
            </a:extLst>
          </p:cNvPr>
          <p:cNvGrpSpPr>
            <a:grpSpLocks noChangeAspect="1"/>
          </p:cNvGrpSpPr>
          <p:nvPr/>
        </p:nvGrpSpPr>
        <p:grpSpPr>
          <a:xfrm>
            <a:off x="-379" y="0"/>
            <a:ext cx="736141" cy="6858000"/>
            <a:chOff x="-1" y="-1786"/>
            <a:chExt cx="1473199" cy="13716000"/>
          </a:xfrm>
          <a:solidFill>
            <a:schemeClr val="tx2"/>
          </a:solidFill>
        </p:grpSpPr>
        <p:sp>
          <p:nvSpPr>
            <p:cNvPr id="12" name="Rectangle Element FPO">
              <a:extLst>
                <a:ext uri="{FF2B5EF4-FFF2-40B4-BE49-F238E27FC236}">
                  <a16:creationId xmlns:a16="http://schemas.microsoft.com/office/drawing/2014/main" id="{02011FC7-99AA-ECB6-E1A8-9420F4C98A76}"/>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7641EBCE-C3EF-6DB8-3E98-248F0B0843F9}"/>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F2581E51-F2BB-E6B2-2AC3-892F52F99E63}"/>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7FC83271-36B8-795F-C2C4-38D5A29CEBE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FC9CB1E-EBCF-81FB-25ED-A9423BD22BD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9DBAD300-407A-5C93-76D6-1ECEB830AA1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681B1BA5-2807-550C-D5A6-90A818510D0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EB923042-DE2D-6F92-085B-009AC449967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92971052-B64C-6DBC-FBF8-FF0F3A2C69C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868C3260-7076-A5DD-B945-53C8A6E9371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23" name="Bridge Graphic">
              <a:extLst>
                <a:ext uri="{FF2B5EF4-FFF2-40B4-BE49-F238E27FC236}">
                  <a16:creationId xmlns:a16="http://schemas.microsoft.com/office/drawing/2014/main" id="{454EEF2B-F18A-C892-AE27-A13D91B2BCA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
        <p:nvSpPr>
          <p:cNvPr id="24" name="TextBox 23">
            <a:extLst>
              <a:ext uri="{FF2B5EF4-FFF2-40B4-BE49-F238E27FC236}">
                <a16:creationId xmlns:a16="http://schemas.microsoft.com/office/drawing/2014/main" id="{A4E389ED-8E10-C32E-B5B2-D2F5F34FBF6E}"/>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348928677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 The Bridge (Re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8986F205-249A-2F42-9A9A-6FAF8EF9CC90}" type="datetime1">
              <a:rPr lang="en-US" smtClean="0"/>
              <a:pPr/>
              <a:t>3/13/24</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942363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Slide with Subtitle -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AC638A5F-9EA7-5443-BABA-F5D80F9598F9}" type="datetime1">
              <a:rPr lang="en-US" smtClean="0"/>
              <a:t>3/13/24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67" name="Title 1">
            <a:extLst>
              <a:ext uri="{FF2B5EF4-FFF2-40B4-BE49-F238E27FC236}">
                <a16:creationId xmlns:a16="http://schemas.microsoft.com/office/drawing/2014/main" id="{73CEE8D7-270A-988B-BAA2-66115B4695C3}"/>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68" name="Text Placeholder 3">
            <a:extLst>
              <a:ext uri="{FF2B5EF4-FFF2-40B4-BE49-F238E27FC236}">
                <a16:creationId xmlns:a16="http://schemas.microsoft.com/office/drawing/2014/main" id="{38E9FE54-7F4C-9873-A7A3-53CB303C42CA}"/>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 name="Subheader Placeholder">
            <a:extLst>
              <a:ext uri="{FF2B5EF4-FFF2-40B4-BE49-F238E27FC236}">
                <a16:creationId xmlns:a16="http://schemas.microsoft.com/office/drawing/2014/main" id="{A9B7A6BF-E5E5-9331-DAE4-0A3920D4F845}"/>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523574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Page Blank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7A3A1FD-DF4B-BF4A-B684-13C8C29CED7C}" type="datetime1">
              <a:rPr lang="en-US" smtClean="0"/>
              <a:t>3/13/24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4534" y="1879220"/>
            <a:ext cx="4707605" cy="527544"/>
          </a:xfrm>
        </p:spPr>
        <p:txBody>
          <a:bodyPr lIns="45720" rIns="45720"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1089768" y="2611665"/>
            <a:ext cx="4707605" cy="1361269"/>
          </a:xfrm>
        </p:spPr>
        <p:txBody>
          <a:bodyPr lIns="45720" rIns="45720">
            <a:normAutofit/>
          </a:bodyPr>
          <a:lstStyle>
            <a:lvl1pPr marL="0" indent="0">
              <a:lnSpc>
                <a:spcPct val="100000"/>
              </a:lnSpc>
              <a:spcBef>
                <a:spcPts val="0"/>
              </a:spcBef>
              <a:spcAft>
                <a:spcPts val="600"/>
              </a:spcAft>
              <a:buNone/>
              <a:defRPr sz="2600">
                <a:solidFill>
                  <a:srgbClr val="91939A"/>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79" name="Text Placeholder 78">
            <a:extLst>
              <a:ext uri="{FF2B5EF4-FFF2-40B4-BE49-F238E27FC236}">
                <a16:creationId xmlns:a16="http://schemas.microsoft.com/office/drawing/2014/main" id="{6677DB1F-0F8D-9516-909F-2B9BFAE8CA2A}"/>
              </a:ext>
            </a:extLst>
          </p:cNvPr>
          <p:cNvSpPr>
            <a:spLocks noGrp="1"/>
          </p:cNvSpPr>
          <p:nvPr>
            <p:ph type="body" sz="quarter" idx="14"/>
          </p:nvPr>
        </p:nvSpPr>
        <p:spPr>
          <a:xfrm>
            <a:off x="1114048" y="4109013"/>
            <a:ext cx="4706937" cy="1990162"/>
          </a:xfrm>
        </p:spPr>
        <p:txBody>
          <a:bodyPr lIns="45720" rIns="45720"/>
          <a:lstStyle>
            <a:lvl1pPr>
              <a:lnSpc>
                <a:spcPct val="100000"/>
              </a:lnSpc>
              <a:defRPr/>
            </a:lvl1pPr>
            <a:lvl2pPr marL="346075" indent="-231775">
              <a:tabLst/>
              <a:defRPr/>
            </a:lvl2pPr>
            <a:lvl3pPr marL="692150" indent="-231775">
              <a:tabLst/>
              <a:defRPr/>
            </a:lvl3pPr>
            <a:lvl4pPr marL="1038225" indent="-230188">
              <a:tabLst/>
              <a:defRPr/>
            </a:lvl4pPr>
            <a:lvl5pPr marL="1373188" indent="-27781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Left panel">
            <a:extLst>
              <a:ext uri="{FF2B5EF4-FFF2-40B4-BE49-F238E27FC236}">
                <a16:creationId xmlns:a16="http://schemas.microsoft.com/office/drawing/2014/main" id="{384D60EB-7432-1347-3739-D3F925ED11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10" name="Subheader Placeholder">
            <a:extLst>
              <a:ext uri="{FF2B5EF4-FFF2-40B4-BE49-F238E27FC236}">
                <a16:creationId xmlns:a16="http://schemas.microsoft.com/office/drawing/2014/main" id="{F726E59D-AA22-1A5D-C748-B9B974FF236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378703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3/13/24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60355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Subheader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3/13/24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7" name="Subheader Placeholder">
            <a:extLst>
              <a:ext uri="{FF2B5EF4-FFF2-40B4-BE49-F238E27FC236}">
                <a16:creationId xmlns:a16="http://schemas.microsoft.com/office/drawing/2014/main" id="{A41313E9-3B06-DA12-3A18-B75EE72E520C}"/>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14500386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8144" y="837380"/>
            <a:ext cx="10718601" cy="820745"/>
          </a:xfrm>
        </p:spPr>
        <p:txBody>
          <a:bodyPr/>
          <a:lstStyle/>
          <a:p>
            <a:r>
              <a:rPr lang="en-US" dirty="0"/>
              <a:t>Header here</a:t>
            </a:r>
          </a:p>
        </p:txBody>
      </p:sp>
      <p:sp>
        <p:nvSpPr>
          <p:cNvPr id="3" name="Content Placeholder 2"/>
          <p:cNvSpPr>
            <a:spLocks noGrp="1"/>
          </p:cNvSpPr>
          <p:nvPr>
            <p:ph sz="half" idx="1" hasCustomPrompt="1"/>
          </p:nvPr>
        </p:nvSpPr>
        <p:spPr>
          <a:xfrm>
            <a:off x="1099089" y="1671980"/>
            <a:ext cx="4783571" cy="4518838"/>
          </a:xfrm>
        </p:spPr>
        <p:txBody>
          <a:bodyPr/>
          <a:lstStyle>
            <a:lvl1pPr>
              <a:lnSpc>
                <a:spcPct val="100000"/>
              </a:lnSpc>
              <a:defRPr/>
            </a:lvl1p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86945" y="1671980"/>
            <a:ext cx="4875987" cy="4518838"/>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34E0776-A88C-704E-A85A-50BD3E3CE20D}" type="datetime1">
              <a:rPr lang="en-US" smtClean="0"/>
              <a:t>3/13/24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842149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 The Bridge (Re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0548542" y="6357608"/>
            <a:ext cx="1338262" cy="274324"/>
          </a:xfrm>
          <a:prstGeom prst="rect">
            <a:avLst/>
          </a:prstGeom>
        </p:spPr>
        <p:txBody>
          <a:bodyPr/>
          <a:lstStyle/>
          <a:p>
            <a:fld id="{5D1BEFC8-B564-F444-B1EB-C53ACAAFD40B}" type="datetime1">
              <a:rPr lang="en-US" smtClean="0"/>
              <a:t>3/13/24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EC637E4-0E08-98BC-452C-9C174DB862F8}"/>
              </a:ext>
            </a:extLst>
          </p:cNvPr>
          <p:cNvSpPr>
            <a:spLocks noGrp="1"/>
          </p:cNvSpPr>
          <p:nvPr>
            <p:ph type="title" hasCustomPrompt="1"/>
          </p:nvPr>
        </p:nvSpPr>
        <p:spPr>
          <a:xfrm>
            <a:off x="1096755" y="837380"/>
            <a:ext cx="10876802" cy="820745"/>
          </a:xfrm>
        </p:spPr>
        <p:txBody>
          <a:bodyPr/>
          <a:lstStyle/>
          <a:p>
            <a:r>
              <a:rPr lang="en-US" dirty="0"/>
              <a:t>Header here</a:t>
            </a:r>
          </a:p>
        </p:txBody>
      </p:sp>
      <p:sp>
        <p:nvSpPr>
          <p:cNvPr id="13" name="Content Placeholder 2">
            <a:extLst>
              <a:ext uri="{FF2B5EF4-FFF2-40B4-BE49-F238E27FC236}">
                <a16:creationId xmlns:a16="http://schemas.microsoft.com/office/drawing/2014/main" id="{6B5B485C-18B9-3FAC-E266-D6F53139B567}"/>
              </a:ext>
            </a:extLst>
          </p:cNvPr>
          <p:cNvSpPr>
            <a:spLocks noGrp="1"/>
          </p:cNvSpPr>
          <p:nvPr>
            <p:ph sz="half" idx="13" hasCustomPrompt="1"/>
          </p:nvPr>
        </p:nvSpPr>
        <p:spPr>
          <a:xfrm>
            <a:off x="109675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AF90D05A-6076-B32B-C4DE-E1FD2A7FE4EF}"/>
              </a:ext>
            </a:extLst>
          </p:cNvPr>
          <p:cNvSpPr>
            <a:spLocks noGrp="1"/>
          </p:cNvSpPr>
          <p:nvPr>
            <p:ph sz="half" idx="14" hasCustomPrompt="1"/>
          </p:nvPr>
        </p:nvSpPr>
        <p:spPr>
          <a:xfrm>
            <a:off x="1096753" y="1653310"/>
            <a:ext cx="469544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16" name="Content Placeholder 3">
            <a:extLst>
              <a:ext uri="{FF2B5EF4-FFF2-40B4-BE49-F238E27FC236}">
                <a16:creationId xmlns:a16="http://schemas.microsoft.com/office/drawing/2014/main" id="{690044CC-5976-617C-222E-B92316D2F24A}"/>
              </a:ext>
            </a:extLst>
          </p:cNvPr>
          <p:cNvSpPr>
            <a:spLocks noGrp="1"/>
          </p:cNvSpPr>
          <p:nvPr>
            <p:ph sz="half" idx="15" hasCustomPrompt="1"/>
          </p:nvPr>
        </p:nvSpPr>
        <p:spPr>
          <a:xfrm>
            <a:off x="6456396" y="1653310"/>
            <a:ext cx="462397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2" name="Content Placeholder 2">
            <a:extLst>
              <a:ext uri="{FF2B5EF4-FFF2-40B4-BE49-F238E27FC236}">
                <a16:creationId xmlns:a16="http://schemas.microsoft.com/office/drawing/2014/main" id="{ABF7DA20-F81D-2B77-80A3-E2E274FB0FFC}"/>
              </a:ext>
            </a:extLst>
          </p:cNvPr>
          <p:cNvSpPr>
            <a:spLocks noGrp="1"/>
          </p:cNvSpPr>
          <p:nvPr>
            <p:ph sz="half" idx="16" hasCustomPrompt="1"/>
          </p:nvPr>
        </p:nvSpPr>
        <p:spPr>
          <a:xfrm>
            <a:off x="645107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70956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6567" y="837380"/>
            <a:ext cx="10718601" cy="820745"/>
          </a:xfrm>
        </p:spPr>
        <p:txBody>
          <a:bodyPr/>
          <a:lstStyle/>
          <a:p>
            <a:r>
              <a:rPr lang="en-US" dirty="0"/>
              <a:t>Header here</a:t>
            </a:r>
          </a:p>
        </p:txBody>
      </p:sp>
      <p:sp>
        <p:nvSpPr>
          <p:cNvPr id="3" name="Date Placeholder 2"/>
          <p:cNvSpPr>
            <a:spLocks noGrp="1"/>
          </p:cNvSpPr>
          <p:nvPr>
            <p:ph type="dt" sz="half" idx="10"/>
          </p:nvPr>
        </p:nvSpPr>
        <p:spPr>
          <a:xfrm>
            <a:off x="10548542" y="6357608"/>
            <a:ext cx="1338262" cy="274324"/>
          </a:xfrm>
          <a:prstGeom prst="rect">
            <a:avLst/>
          </a:prstGeom>
        </p:spPr>
        <p:txBody>
          <a:bodyPr/>
          <a:lstStyle/>
          <a:p>
            <a:fld id="{83B28A84-EA6F-574A-9B29-954A7DB8EEB4}" type="datetime1">
              <a:rPr lang="en-US" smtClean="0"/>
              <a:t>3/13/24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204535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Caption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1831A59-AA4E-A64B-87B5-58B58C0190C0}" type="datetime1">
              <a:rPr lang="en-US" smtClean="0"/>
              <a:t>3/13/24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1" name="Content Placeholder 3">
            <a:extLst>
              <a:ext uri="{FF2B5EF4-FFF2-40B4-BE49-F238E27FC236}">
                <a16:creationId xmlns:a16="http://schemas.microsoft.com/office/drawing/2014/main" id="{E334EE21-BD39-0876-74ED-7A22C54967EC}"/>
              </a:ext>
            </a:extLst>
          </p:cNvPr>
          <p:cNvSpPr>
            <a:spLocks noGrp="1"/>
          </p:cNvSpPr>
          <p:nvPr>
            <p:ph sz="half" idx="13" hasCustomPrompt="1"/>
          </p:nvPr>
        </p:nvSpPr>
        <p:spPr>
          <a:xfrm>
            <a:off x="6386945" y="925499"/>
            <a:ext cx="4875987" cy="4923611"/>
          </a:xfrm>
        </p:spPr>
        <p:txBody>
          <a:body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5B01C8BC-7E5E-FECB-1CA8-704CCF4E90A8}"/>
              </a:ext>
            </a:extLst>
          </p:cNvPr>
          <p:cNvSpPr>
            <a:spLocks noGrp="1"/>
          </p:cNvSpPr>
          <p:nvPr>
            <p:ph type="title" hasCustomPrompt="1"/>
          </p:nvPr>
        </p:nvSpPr>
        <p:spPr>
          <a:xfrm>
            <a:off x="1087823"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8" name="Text Placeholder 3">
            <a:extLst>
              <a:ext uri="{FF2B5EF4-FFF2-40B4-BE49-F238E27FC236}">
                <a16:creationId xmlns:a16="http://schemas.microsoft.com/office/drawing/2014/main" id="{C28C3CA4-0D82-3359-E438-E22335917EA9}"/>
              </a:ext>
            </a:extLst>
          </p:cNvPr>
          <p:cNvSpPr>
            <a:spLocks noGrp="1"/>
          </p:cNvSpPr>
          <p:nvPr>
            <p:ph type="body" sz="half" idx="2" hasCustomPrompt="1"/>
          </p:nvPr>
        </p:nvSpPr>
        <p:spPr>
          <a:xfrm>
            <a:off x="1097983" y="2628072"/>
            <a:ext cx="4201528" cy="3221038"/>
          </a:xfrm>
        </p:spPr>
        <p:txBody>
          <a:bodyPr lIns="45720" rIns="45720">
            <a:normAutofit/>
          </a:bodyPr>
          <a:lstStyle>
            <a:lvl1pPr marL="0" indent="0">
              <a:lnSpc>
                <a:spcPct val="100000"/>
              </a:lnSpc>
              <a:spcBef>
                <a:spcPts val="0"/>
              </a:spcBef>
              <a:spcAft>
                <a:spcPts val="600"/>
              </a:spcAft>
              <a:buNone/>
              <a:defRPr lang="en-US" sz="1600" b="0" i="0" kern="1200" baseline="0" dirty="0">
                <a:solidFill>
                  <a:schemeClr val="tx1">
                    <a:lumMod val="50000"/>
                    <a:lumOff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p:txBody>
      </p:sp>
    </p:spTree>
    <p:extLst>
      <p:ext uri="{BB962C8B-B14F-4D97-AF65-F5344CB8AC3E}">
        <p14:creationId xmlns:p14="http://schemas.microsoft.com/office/powerpoint/2010/main" val="2027743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Page Picture - Subtitle Only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DB432FE-AB9D-9744-B2F5-DEB7C83139AA}" type="datetime1">
              <a:rPr lang="en-US" smtClean="0"/>
              <a:t>3/13/24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Subheader Placeholder">
            <a:extLst>
              <a:ext uri="{FF2B5EF4-FFF2-40B4-BE49-F238E27FC236}">
                <a16:creationId xmlns:a16="http://schemas.microsoft.com/office/drawing/2014/main" id="{6BF0F640-F1A3-9C90-4975-8FDBF714502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0851551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White - The Bridge (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10601" y="1122363"/>
            <a:ext cx="10883681" cy="2387600"/>
          </a:xfrm>
        </p:spPr>
        <p:txBody>
          <a:bodyPr anchor="b"/>
          <a:lstStyle>
            <a:lvl1pPr algn="l">
              <a:defRPr sz="6000"/>
            </a:lvl1pPr>
          </a:lstStyle>
          <a:p>
            <a:r>
              <a:rPr lang="en-US" dirty="0"/>
              <a:t>Section Title</a:t>
            </a:r>
          </a:p>
        </p:txBody>
      </p:sp>
      <p:sp>
        <p:nvSpPr>
          <p:cNvPr id="3" name="Subtitle 2"/>
          <p:cNvSpPr>
            <a:spLocks noGrp="1"/>
          </p:cNvSpPr>
          <p:nvPr>
            <p:ph type="subTitle" idx="1" hasCustomPrompt="1"/>
          </p:nvPr>
        </p:nvSpPr>
        <p:spPr>
          <a:xfrm>
            <a:off x="1110601" y="3602038"/>
            <a:ext cx="10883681" cy="133032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2AB966CA-E299-2D46-8A42-FE09B404A29F}" type="datetime1">
              <a:rPr lang="en-US" smtClean="0"/>
              <a:pPr/>
              <a:t>3/13/24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485765780"/>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White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7131" y="1709738"/>
            <a:ext cx="10883682" cy="2852737"/>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1117131" y="4589463"/>
            <a:ext cx="108836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C3C3528F-862A-DD43-8330-DD481E65C5A5}" type="datetime1">
              <a:rPr lang="en-US" smtClean="0"/>
              <a:t>3/13/24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476332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35CB90A-80BD-0F47-8486-5FA0E3DA5592}" type="datetime1">
              <a:rPr lang="en-US" smtClean="0"/>
              <a:t>3/13/24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11152"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11152" y="3194173"/>
            <a:ext cx="3468421"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4729309"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8341584"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 name="Subheader Placeholder">
            <a:extLst>
              <a:ext uri="{FF2B5EF4-FFF2-40B4-BE49-F238E27FC236}">
                <a16:creationId xmlns:a16="http://schemas.microsoft.com/office/drawing/2014/main" id="{1D2FF7D5-F9C9-D27F-55E3-8942421C2C66}"/>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8" name="Text Placeholder 39">
            <a:extLst>
              <a:ext uri="{FF2B5EF4-FFF2-40B4-BE49-F238E27FC236}">
                <a16:creationId xmlns:a16="http://schemas.microsoft.com/office/drawing/2014/main" id="{6EF9D924-9AF5-D519-5A13-AA0CEC37B8D3}"/>
              </a:ext>
            </a:extLst>
          </p:cNvPr>
          <p:cNvSpPr>
            <a:spLocks noGrp="1"/>
          </p:cNvSpPr>
          <p:nvPr>
            <p:ph type="body" sz="quarter" idx="21"/>
          </p:nvPr>
        </p:nvSpPr>
        <p:spPr>
          <a:xfrm>
            <a:off x="4729311"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9" name="Text Placeholder 39">
            <a:extLst>
              <a:ext uri="{FF2B5EF4-FFF2-40B4-BE49-F238E27FC236}">
                <a16:creationId xmlns:a16="http://schemas.microsoft.com/office/drawing/2014/main" id="{6FDC7517-A3C2-2551-07DD-6B614C6298E6}"/>
              </a:ext>
            </a:extLst>
          </p:cNvPr>
          <p:cNvSpPr>
            <a:spLocks noGrp="1"/>
          </p:cNvSpPr>
          <p:nvPr>
            <p:ph type="body" sz="quarter" idx="22"/>
          </p:nvPr>
        </p:nvSpPr>
        <p:spPr>
          <a:xfrm>
            <a:off x="8343225"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71172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BC3AB1A-ACAA-C64D-BECA-F6C12A4086DB}" type="datetime1">
              <a:rPr lang="en-US" smtClean="0"/>
              <a:t>3/13/24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490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4906"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3790122"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6457920"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9" name="Text Placeholder 46">
            <a:extLst>
              <a:ext uri="{FF2B5EF4-FFF2-40B4-BE49-F238E27FC236}">
                <a16:creationId xmlns:a16="http://schemas.microsoft.com/office/drawing/2014/main" id="{FCA1E33C-6873-8F49-B0C6-B7891FD9093C}"/>
              </a:ext>
            </a:extLst>
          </p:cNvPr>
          <p:cNvSpPr>
            <a:spLocks noGrp="1"/>
          </p:cNvSpPr>
          <p:nvPr>
            <p:ph type="body" sz="quarter" idx="21" hasCustomPrompt="1"/>
          </p:nvPr>
        </p:nvSpPr>
        <p:spPr>
          <a:xfrm>
            <a:off x="9114567"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51" name="Title 1">
            <a:extLst>
              <a:ext uri="{FF2B5EF4-FFF2-40B4-BE49-F238E27FC236}">
                <a16:creationId xmlns:a16="http://schemas.microsoft.com/office/drawing/2014/main" id="{43E25F87-9F37-B832-B9D9-5F2E7CAC82C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52" name="Text Placeholder 3">
            <a:extLst>
              <a:ext uri="{FF2B5EF4-FFF2-40B4-BE49-F238E27FC236}">
                <a16:creationId xmlns:a16="http://schemas.microsoft.com/office/drawing/2014/main" id="{047E0722-1954-5C5D-9711-AF7C4B646B2D}"/>
              </a:ext>
            </a:extLst>
          </p:cNvPr>
          <p:cNvSpPr>
            <a:spLocks noGrp="1"/>
          </p:cNvSpPr>
          <p:nvPr>
            <p:ph type="body" sz="half" idx="2"/>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 name="Subheader Placeholder">
            <a:extLst>
              <a:ext uri="{FF2B5EF4-FFF2-40B4-BE49-F238E27FC236}">
                <a16:creationId xmlns:a16="http://schemas.microsoft.com/office/drawing/2014/main" id="{5D7DADB3-BB9C-BA25-B453-5D6FFE744018}"/>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 name="Text Placeholder 39">
            <a:extLst>
              <a:ext uri="{FF2B5EF4-FFF2-40B4-BE49-F238E27FC236}">
                <a16:creationId xmlns:a16="http://schemas.microsoft.com/office/drawing/2014/main" id="{6C0BE694-3BC3-DBE7-07C8-9E1912C96B76}"/>
              </a:ext>
            </a:extLst>
          </p:cNvPr>
          <p:cNvSpPr>
            <a:spLocks noGrp="1"/>
          </p:cNvSpPr>
          <p:nvPr>
            <p:ph type="body" sz="quarter" idx="22"/>
          </p:nvPr>
        </p:nvSpPr>
        <p:spPr>
          <a:xfrm>
            <a:off x="378714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3" name="Text Placeholder 39">
            <a:extLst>
              <a:ext uri="{FF2B5EF4-FFF2-40B4-BE49-F238E27FC236}">
                <a16:creationId xmlns:a16="http://schemas.microsoft.com/office/drawing/2014/main" id="{F20E563B-3FC2-5C6E-947F-CF5E49420D7B}"/>
              </a:ext>
            </a:extLst>
          </p:cNvPr>
          <p:cNvSpPr>
            <a:spLocks noGrp="1"/>
          </p:cNvSpPr>
          <p:nvPr>
            <p:ph type="body" sz="quarter" idx="23"/>
          </p:nvPr>
        </p:nvSpPr>
        <p:spPr>
          <a:xfrm>
            <a:off x="645922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8" name="Text Placeholder 39">
            <a:extLst>
              <a:ext uri="{FF2B5EF4-FFF2-40B4-BE49-F238E27FC236}">
                <a16:creationId xmlns:a16="http://schemas.microsoft.com/office/drawing/2014/main" id="{4ED5E935-3014-5A1C-7750-D293D884FDB7}"/>
              </a:ext>
            </a:extLst>
          </p:cNvPr>
          <p:cNvSpPr>
            <a:spLocks noGrp="1"/>
          </p:cNvSpPr>
          <p:nvPr>
            <p:ph type="body" sz="quarter" idx="24"/>
          </p:nvPr>
        </p:nvSpPr>
        <p:spPr>
          <a:xfrm>
            <a:off x="911098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949846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9113F65B-4B44-5F41-8D8B-F38CC3A11802}" type="datetime1">
              <a:rPr lang="en-US" smtClean="0"/>
              <a:t>3/13/24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933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933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8826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8826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720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720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613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613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5068"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5068"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4" name="Title 1">
            <a:extLst>
              <a:ext uri="{FF2B5EF4-FFF2-40B4-BE49-F238E27FC236}">
                <a16:creationId xmlns:a16="http://schemas.microsoft.com/office/drawing/2014/main" id="{6EEDDCF0-EE55-FDD7-3641-E63C9E4EB640}"/>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86D867CF-97D6-48DB-99BE-C81C76B1B49D}"/>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725DBFF7-ED79-E2D2-F1F9-055A60473C31}"/>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478854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ve-Column Slide + Icons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5726515D-C56D-4D46-990C-C000D022AE31}" type="datetime1">
              <a:rPr lang="en-US" smtClean="0"/>
              <a:t>3/13/24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7192"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7192"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9091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9091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9849"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9849"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878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878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7717"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7717"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9" name="Title 1">
            <a:extLst>
              <a:ext uri="{FF2B5EF4-FFF2-40B4-BE49-F238E27FC236}">
                <a16:creationId xmlns:a16="http://schemas.microsoft.com/office/drawing/2014/main" id="{6645B0E4-FD91-8A42-5E74-08ADDD595DD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30" name="Text Placeholder 3">
            <a:extLst>
              <a:ext uri="{FF2B5EF4-FFF2-40B4-BE49-F238E27FC236}">
                <a16:creationId xmlns:a16="http://schemas.microsoft.com/office/drawing/2014/main" id="{052418DF-5D4D-71B8-7BA8-FAE3279A76CB}"/>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AE5E9F5B-D83C-7A30-5A48-3AA05480438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 name="Picture Placeholder 2">
            <a:extLst>
              <a:ext uri="{FF2B5EF4-FFF2-40B4-BE49-F238E27FC236}">
                <a16:creationId xmlns:a16="http://schemas.microsoft.com/office/drawing/2014/main" id="{E8228028-3B72-8037-C616-21599831C351}"/>
              </a:ext>
            </a:extLst>
          </p:cNvPr>
          <p:cNvSpPr>
            <a:spLocks noGrp="1"/>
          </p:cNvSpPr>
          <p:nvPr>
            <p:ph type="pic" sz="quarter" idx="32" hasCustomPrompt="1"/>
          </p:nvPr>
        </p:nvSpPr>
        <p:spPr>
          <a:xfrm>
            <a:off x="1754098" y="2144713"/>
            <a:ext cx="763588" cy="763587"/>
          </a:xfrm>
        </p:spPr>
        <p:txBody>
          <a:bodyPr anchor="ctr"/>
          <a:lstStyle>
            <a:lvl1pPr algn="ctr">
              <a:defRPr/>
            </a:lvl1pPr>
          </a:lstStyle>
          <a:p>
            <a:r>
              <a:rPr lang="en-US" dirty="0"/>
              <a:t>Icon</a:t>
            </a:r>
          </a:p>
        </p:txBody>
      </p:sp>
      <p:sp>
        <p:nvSpPr>
          <p:cNvPr id="8" name="Picture Placeholder 2">
            <a:extLst>
              <a:ext uri="{FF2B5EF4-FFF2-40B4-BE49-F238E27FC236}">
                <a16:creationId xmlns:a16="http://schemas.microsoft.com/office/drawing/2014/main" id="{2AAA8B04-5703-2A74-4D9F-0D88AE394FCE}"/>
              </a:ext>
            </a:extLst>
          </p:cNvPr>
          <p:cNvSpPr>
            <a:spLocks noGrp="1"/>
          </p:cNvSpPr>
          <p:nvPr>
            <p:ph type="pic" sz="quarter" idx="33" hasCustomPrompt="1"/>
          </p:nvPr>
        </p:nvSpPr>
        <p:spPr>
          <a:xfrm>
            <a:off x="3932522" y="2144713"/>
            <a:ext cx="763588" cy="763587"/>
          </a:xfrm>
        </p:spPr>
        <p:txBody>
          <a:bodyPr anchor="ctr"/>
          <a:lstStyle>
            <a:lvl1pPr algn="ctr">
              <a:defRPr/>
            </a:lvl1pPr>
          </a:lstStyle>
          <a:p>
            <a:r>
              <a:rPr lang="en-US" dirty="0"/>
              <a:t>Icon</a:t>
            </a:r>
          </a:p>
        </p:txBody>
      </p:sp>
      <p:sp>
        <p:nvSpPr>
          <p:cNvPr id="9" name="Picture Placeholder 2">
            <a:extLst>
              <a:ext uri="{FF2B5EF4-FFF2-40B4-BE49-F238E27FC236}">
                <a16:creationId xmlns:a16="http://schemas.microsoft.com/office/drawing/2014/main" id="{2817460F-E5E4-8C52-434E-4A4397195D82}"/>
              </a:ext>
            </a:extLst>
          </p:cNvPr>
          <p:cNvSpPr>
            <a:spLocks noGrp="1"/>
          </p:cNvSpPr>
          <p:nvPr>
            <p:ph type="pic" sz="quarter" idx="34" hasCustomPrompt="1"/>
          </p:nvPr>
        </p:nvSpPr>
        <p:spPr>
          <a:xfrm>
            <a:off x="6110945" y="2144713"/>
            <a:ext cx="763588" cy="763587"/>
          </a:xfrm>
        </p:spPr>
        <p:txBody>
          <a:bodyPr anchor="ctr"/>
          <a:lstStyle>
            <a:lvl1pPr algn="ctr">
              <a:defRPr/>
            </a:lvl1pPr>
          </a:lstStyle>
          <a:p>
            <a:r>
              <a:rPr lang="en-US" dirty="0"/>
              <a:t>Icon</a:t>
            </a:r>
          </a:p>
        </p:txBody>
      </p:sp>
      <p:sp>
        <p:nvSpPr>
          <p:cNvPr id="12" name="Picture Placeholder 2">
            <a:extLst>
              <a:ext uri="{FF2B5EF4-FFF2-40B4-BE49-F238E27FC236}">
                <a16:creationId xmlns:a16="http://schemas.microsoft.com/office/drawing/2014/main" id="{91CD3829-3299-B83F-B522-06656E94C124}"/>
              </a:ext>
            </a:extLst>
          </p:cNvPr>
          <p:cNvSpPr>
            <a:spLocks noGrp="1"/>
          </p:cNvSpPr>
          <p:nvPr>
            <p:ph type="pic" sz="quarter" idx="35" hasCustomPrompt="1"/>
          </p:nvPr>
        </p:nvSpPr>
        <p:spPr>
          <a:xfrm>
            <a:off x="8289368" y="2144713"/>
            <a:ext cx="763588" cy="763587"/>
          </a:xfrm>
        </p:spPr>
        <p:txBody>
          <a:bodyPr anchor="ctr"/>
          <a:lstStyle>
            <a:lvl1pPr algn="ctr">
              <a:defRPr/>
            </a:lvl1pPr>
          </a:lstStyle>
          <a:p>
            <a:r>
              <a:rPr lang="en-US" dirty="0"/>
              <a:t>Icon</a:t>
            </a:r>
          </a:p>
        </p:txBody>
      </p:sp>
      <p:sp>
        <p:nvSpPr>
          <p:cNvPr id="13" name="Picture Placeholder 2">
            <a:extLst>
              <a:ext uri="{FF2B5EF4-FFF2-40B4-BE49-F238E27FC236}">
                <a16:creationId xmlns:a16="http://schemas.microsoft.com/office/drawing/2014/main" id="{244D5A33-0BE4-5591-C354-CB436082A723}"/>
              </a:ext>
            </a:extLst>
          </p:cNvPr>
          <p:cNvSpPr>
            <a:spLocks noGrp="1"/>
          </p:cNvSpPr>
          <p:nvPr>
            <p:ph type="pic" sz="quarter" idx="36" hasCustomPrompt="1"/>
          </p:nvPr>
        </p:nvSpPr>
        <p:spPr>
          <a:xfrm>
            <a:off x="10474623" y="2144713"/>
            <a:ext cx="763588" cy="763587"/>
          </a:xfrm>
        </p:spPr>
        <p:txBody>
          <a:bodyPr anchor="ctr"/>
          <a:lstStyle>
            <a:lvl1pPr algn="ctr">
              <a:defRPr/>
            </a:lvl1pPr>
          </a:lstStyle>
          <a:p>
            <a:r>
              <a:rPr lang="en-US" dirty="0"/>
              <a:t>Icon</a:t>
            </a:r>
          </a:p>
        </p:txBody>
      </p:sp>
    </p:spTree>
    <p:extLst>
      <p:ext uri="{BB962C8B-B14F-4D97-AF65-F5344CB8AC3E}">
        <p14:creationId xmlns:p14="http://schemas.microsoft.com/office/powerpoint/2010/main" val="2117688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5842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3/13/24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8" name="Content Placeholder 7">
            <a:extLst>
              <a:ext uri="{FF2B5EF4-FFF2-40B4-BE49-F238E27FC236}">
                <a16:creationId xmlns:a16="http://schemas.microsoft.com/office/drawing/2014/main" id="{35285DF0-2238-D715-90E8-6C6447AB4716}"/>
              </a:ext>
            </a:extLst>
          </p:cNvPr>
          <p:cNvSpPr txBox="1">
            <a:spLocks/>
          </p:cNvSpPr>
          <p:nvPr userDrawn="1"/>
        </p:nvSpPr>
        <p:spPr>
          <a:xfrm>
            <a:off x="1146175" y="1"/>
            <a:ext cx="2001838" cy="528476"/>
          </a:xfrm>
          <a:prstGeom prst="rect">
            <a:avLst/>
          </a:prstGeom>
          <a:blipFill dpi="0" rotWithShape="1">
            <a:blip r:embed="rId2"/>
            <a:srcRect/>
            <a:tile tx="0" ty="0" sx="5000" sy="5000" flip="none" algn="ctr"/>
          </a:blipFill>
        </p:spPr>
        <p:txBody>
          <a:bodyPr vert="horz" lIns="91440" tIns="91440" rIns="91440" bIns="91440" rtlCol="0" anchor="ctr">
            <a:normAutofit/>
          </a:bodyPr>
          <a:lstStyle>
            <a:lvl1pPr marL="0" indent="0" algn="l" defTabSz="914400" rtl="0" eaLnBrk="1" latinLnBrk="0" hangingPunct="1">
              <a:lnSpc>
                <a:spcPct val="100000"/>
              </a:lnSpc>
              <a:spcBef>
                <a:spcPts val="600"/>
              </a:spcBef>
              <a:buFont typeface="Arial" panose="020B0604020202020204" pitchFamily="34" charset="0"/>
              <a:buNone/>
              <a:defRPr lang="en-US" sz="4000" b="0" i="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baseline="0">
                <a:solidFill>
                  <a:schemeClr val="tx1">
                    <a:lumMod val="50000"/>
                    <a:lumOff val="50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baseline="0">
                <a:solidFill>
                  <a:schemeClr val="tx1">
                    <a:lumMod val="50000"/>
                    <a:lumOff val="5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endParaRPr lang="en-US" sz="1400" b="1" dirty="0">
              <a:solidFill>
                <a:schemeClr val="bg1"/>
              </a:solidFill>
            </a:endParaRPr>
          </a:p>
        </p:txBody>
      </p:sp>
      <p:sp>
        <p:nvSpPr>
          <p:cNvPr id="15" name="TextBox 14">
            <a:extLst>
              <a:ext uri="{FF2B5EF4-FFF2-40B4-BE49-F238E27FC236}">
                <a16:creationId xmlns:a16="http://schemas.microsoft.com/office/drawing/2014/main" id="{06A3E861-B4A8-7190-D8E7-06AC1CA475C1}"/>
              </a:ext>
            </a:extLst>
          </p:cNvPr>
          <p:cNvSpPr txBox="1"/>
          <p:nvPr userDrawn="1"/>
        </p:nvSpPr>
        <p:spPr>
          <a:xfrm>
            <a:off x="1237168" y="108458"/>
            <a:ext cx="1819853" cy="307777"/>
          </a:xfrm>
          <a:prstGeom prst="rect">
            <a:avLst/>
          </a:prstGeom>
          <a:noFill/>
        </p:spPr>
        <p:txBody>
          <a:bodyPr wrap="square">
            <a:spAutoFit/>
          </a:bodyPr>
          <a:lstStyle/>
          <a:p>
            <a:pPr algn="ctr"/>
            <a:r>
              <a:rPr lang="en-US" sz="1400" b="1" spc="20" baseline="0" dirty="0">
                <a:solidFill>
                  <a:schemeClr val="bg1"/>
                </a:solidFill>
              </a:rPr>
              <a:t>APPENDIX</a:t>
            </a:r>
          </a:p>
        </p:txBody>
      </p:sp>
    </p:spTree>
    <p:extLst>
      <p:ext uri="{BB962C8B-B14F-4D97-AF65-F5344CB8AC3E}">
        <p14:creationId xmlns:p14="http://schemas.microsoft.com/office/powerpoint/2010/main" val="40222614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 The Bridge (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9AC6FFB5-BC2B-E84B-81FC-65DBD435E230}" type="datetime1">
              <a:rPr lang="en-US" smtClean="0"/>
              <a:t>3/13/24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7532921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The Bridge (Re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4C05E348-A866-4641-8967-4CB3B152E6A9}" type="datetime1">
              <a:rPr lang="en-US" smtClean="0"/>
              <a:t>3/13/24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324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Cloud &amp; Product">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3/13/24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7" name="The Bridge - Left Rail Graphics">
            <a:extLst>
              <a:ext uri="{FF2B5EF4-FFF2-40B4-BE49-F238E27FC236}">
                <a16:creationId xmlns:a16="http://schemas.microsoft.com/office/drawing/2014/main" id="{3A244D7A-EE20-F24C-017C-56B8990A5CC4}"/>
              </a:ext>
            </a:extLst>
          </p:cNvPr>
          <p:cNvGrpSpPr>
            <a:grpSpLocks noChangeAspect="1"/>
          </p:cNvGrpSpPr>
          <p:nvPr/>
        </p:nvGrpSpPr>
        <p:grpSpPr>
          <a:xfrm>
            <a:off x="139269" y="367792"/>
            <a:ext cx="457031" cy="3535935"/>
            <a:chOff x="279468" y="733797"/>
            <a:chExt cx="914631" cy="7071869"/>
          </a:xfrm>
          <a:solidFill>
            <a:schemeClr val="tx2"/>
          </a:solidFill>
        </p:grpSpPr>
        <p:sp>
          <p:nvSpPr>
            <p:cNvPr id="21" name="E">
              <a:extLst>
                <a:ext uri="{FF2B5EF4-FFF2-40B4-BE49-F238E27FC236}">
                  <a16:creationId xmlns:a16="http://schemas.microsoft.com/office/drawing/2014/main" id="{AF5DA62F-D56C-8D71-235E-780C905308A7}"/>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22" name="G">
              <a:extLst>
                <a:ext uri="{FF2B5EF4-FFF2-40B4-BE49-F238E27FC236}">
                  <a16:creationId xmlns:a16="http://schemas.microsoft.com/office/drawing/2014/main" id="{1C4B02F0-73A5-4EBD-E1D1-73A471E329C9}"/>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23" name="D">
              <a:extLst>
                <a:ext uri="{FF2B5EF4-FFF2-40B4-BE49-F238E27FC236}">
                  <a16:creationId xmlns:a16="http://schemas.microsoft.com/office/drawing/2014/main" id="{7B503EB4-0877-BF62-B506-5DF8B80610A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E836E2C0-3F98-1E70-9C04-12085DFFBA16}"/>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25" name="R">
              <a:extLst>
                <a:ext uri="{FF2B5EF4-FFF2-40B4-BE49-F238E27FC236}">
                  <a16:creationId xmlns:a16="http://schemas.microsoft.com/office/drawing/2014/main" id="{9C9F375A-0BA2-FEEF-439A-12FA7997B37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26" name="B">
              <a:extLst>
                <a:ext uri="{FF2B5EF4-FFF2-40B4-BE49-F238E27FC236}">
                  <a16:creationId xmlns:a16="http://schemas.microsoft.com/office/drawing/2014/main" id="{52BAFACC-2D9F-372E-2410-6D08E8138492}"/>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7" name="E">
              <a:extLst>
                <a:ext uri="{FF2B5EF4-FFF2-40B4-BE49-F238E27FC236}">
                  <a16:creationId xmlns:a16="http://schemas.microsoft.com/office/drawing/2014/main" id="{3CD04D10-B7D4-BB47-4E50-2BADE68AF5C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8" name="H">
              <a:extLst>
                <a:ext uri="{FF2B5EF4-FFF2-40B4-BE49-F238E27FC236}">
                  <a16:creationId xmlns:a16="http://schemas.microsoft.com/office/drawing/2014/main" id="{A8CDA3AA-811D-4DC5-B367-C22024271B79}"/>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9" name="T">
              <a:extLst>
                <a:ext uri="{FF2B5EF4-FFF2-40B4-BE49-F238E27FC236}">
                  <a16:creationId xmlns:a16="http://schemas.microsoft.com/office/drawing/2014/main" id="{89BC9677-CCAD-89D1-6A99-1ADC72B5EB5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30" name="Bridge Graphic">
              <a:extLst>
                <a:ext uri="{FF2B5EF4-FFF2-40B4-BE49-F238E27FC236}">
                  <a16:creationId xmlns:a16="http://schemas.microsoft.com/office/drawing/2014/main" id="{98D0D0DE-A8A8-69EB-8AC5-D83B4886D3A7}"/>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38639263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Cloud &amp; Product">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3/13/24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3640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Cloud &amp; Product">
    <p:spTree>
      <p:nvGrpSpPr>
        <p:cNvPr id="1" name=""/>
        <p:cNvGrpSpPr/>
        <p:nvPr/>
      </p:nvGrpSpPr>
      <p:grpSpPr>
        <a:xfrm>
          <a:off x="0" y="0"/>
          <a:ext cx="0" cy="0"/>
          <a:chOff x="0" y="0"/>
          <a:chExt cx="0" cy="0"/>
        </a:xfrm>
      </p:grpSpPr>
      <p:sp>
        <p:nvSpPr>
          <p:cNvPr id="18" name="Footer Placeholder 4">
            <a:extLst>
              <a:ext uri="{FF2B5EF4-FFF2-40B4-BE49-F238E27FC236}">
                <a16:creationId xmlns:a16="http://schemas.microsoft.com/office/drawing/2014/main" id="{43051A48-F118-07D6-31D1-31CEF34DBFE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Subheader Placeholder">
            <a:extLst>
              <a:ext uri="{FF2B5EF4-FFF2-40B4-BE49-F238E27FC236}">
                <a16:creationId xmlns:a16="http://schemas.microsoft.com/office/drawing/2014/main" id="{64CBCFC3-920E-7139-86ED-2DC68DE9DC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7" name="Picture Placeholder 2">
            <a:extLst>
              <a:ext uri="{FF2B5EF4-FFF2-40B4-BE49-F238E27FC236}">
                <a16:creationId xmlns:a16="http://schemas.microsoft.com/office/drawing/2014/main" id="{7054747C-3144-08F8-13F7-53392F795D42}"/>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3/13/24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3" name="The Bridge - Left Rail Graphics">
            <a:extLst>
              <a:ext uri="{FF2B5EF4-FFF2-40B4-BE49-F238E27FC236}">
                <a16:creationId xmlns:a16="http://schemas.microsoft.com/office/drawing/2014/main" id="{9C05E9DE-79D7-8BCA-1900-86EA6DA77A43}"/>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35E715B3-CCAF-2AFF-A193-1EC88B5F1F2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BCC509BC-08D2-7310-A27C-CF2B29E4E572}"/>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55E26E87-74F2-6480-0133-1D89A1C3A9CA}"/>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9" name="I">
              <a:extLst>
                <a:ext uri="{FF2B5EF4-FFF2-40B4-BE49-F238E27FC236}">
                  <a16:creationId xmlns:a16="http://schemas.microsoft.com/office/drawing/2014/main" id="{EC826161-5BD3-0DBC-DBF0-7AFCD88B2AE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49AAA7B5-79FB-FF50-2F82-541CE502447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DD9E0A03-91E0-8DC6-0089-68B065088FB3}"/>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0B7CE086-3DF4-A767-2B08-740B119412A3}"/>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5C41E6FB-B2D7-9A50-28AB-9767B83A5BB0}"/>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EC5CD6EE-56FB-80DB-2D36-FB917AF4767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DADD9B57-3D7B-3C26-AB75-59D5BE0D5CB0}"/>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10871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Cloud &amp; Product">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2839BC46-33AC-3973-9A54-69542B6D0B7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3/13/24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2DB4F2AA-5F24-0AA6-0277-04FB9321FAE9}"/>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90837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Cloud &amp; Product">
    <p:spTree>
      <p:nvGrpSpPr>
        <p:cNvPr id="1" name=""/>
        <p:cNvGrpSpPr/>
        <p:nvPr/>
      </p:nvGrpSpPr>
      <p:grpSpPr>
        <a:xfrm>
          <a:off x="0" y="0"/>
          <a:ext cx="0" cy="0"/>
          <a:chOff x="0" y="0"/>
          <a:chExt cx="0" cy="0"/>
        </a:xfrm>
      </p:grpSpPr>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3/13/24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499E5210-AE6A-B993-3CE6-144AEA330094}"/>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12" name="Footer Placeholder 4">
            <a:extLst>
              <a:ext uri="{FF2B5EF4-FFF2-40B4-BE49-F238E27FC236}">
                <a16:creationId xmlns:a16="http://schemas.microsoft.com/office/drawing/2014/main" id="{6F37CC68-36F9-1A60-80A2-34DA747E271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Tree>
    <p:extLst>
      <p:ext uri="{BB962C8B-B14F-4D97-AF65-F5344CB8AC3E}">
        <p14:creationId xmlns:p14="http://schemas.microsoft.com/office/powerpoint/2010/main" val="304292338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5143" y="837380"/>
            <a:ext cx="10718601" cy="820745"/>
          </a:xfrm>
          <a:prstGeom prst="rect">
            <a:avLst/>
          </a:prstGeom>
        </p:spPr>
        <p:txBody>
          <a:bodyPr vert="horz" lIns="45720" tIns="45720" rIns="45720" bIns="45720" rtlCol="0" anchor="t">
            <a:normAutofit/>
          </a:bodyPr>
          <a:lstStyle/>
          <a:p>
            <a:r>
              <a:rPr lang="en-US" dirty="0"/>
              <a:t>Click to edit Master title style</a:t>
            </a:r>
          </a:p>
        </p:txBody>
      </p:sp>
      <p:sp>
        <p:nvSpPr>
          <p:cNvPr id="3" name="Text Placeholder 2"/>
          <p:cNvSpPr>
            <a:spLocks noGrp="1"/>
          </p:cNvSpPr>
          <p:nvPr>
            <p:ph type="body" idx="1"/>
          </p:nvPr>
        </p:nvSpPr>
        <p:spPr>
          <a:xfrm>
            <a:off x="1105143" y="1675816"/>
            <a:ext cx="10718601" cy="4455921"/>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6" name="Slide Number Placeholder 5"/>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5" name="The Bridge - Left Rail Graphics">
            <a:extLst>
              <a:ext uri="{FF2B5EF4-FFF2-40B4-BE49-F238E27FC236}">
                <a16:creationId xmlns:a16="http://schemas.microsoft.com/office/drawing/2014/main" id="{3F27ABA6-DB8F-254F-5F91-09ACFFBB84DB}"/>
              </a:ext>
            </a:extLst>
          </p:cNvPr>
          <p:cNvGrpSpPr>
            <a:grpSpLocks noChangeAspect="1"/>
          </p:cNvGrpSpPr>
          <p:nvPr/>
        </p:nvGrpSpPr>
        <p:grpSpPr>
          <a:xfrm>
            <a:off x="0" y="0"/>
            <a:ext cx="736141" cy="6858000"/>
            <a:chOff x="-1" y="-1786"/>
            <a:chExt cx="1473199" cy="13716000"/>
          </a:xfrm>
          <a:solidFill>
            <a:schemeClr val="tx2"/>
          </a:solidFill>
        </p:grpSpPr>
        <p:sp>
          <p:nvSpPr>
            <p:cNvPr id="46" name="Rectangle Element FPO">
              <a:extLst>
                <a:ext uri="{FF2B5EF4-FFF2-40B4-BE49-F238E27FC236}">
                  <a16:creationId xmlns:a16="http://schemas.microsoft.com/office/drawing/2014/main" id="{0577438E-0EBD-734B-B6FD-D425F698CDB5}"/>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49" name="E">
              <a:extLst>
                <a:ext uri="{FF2B5EF4-FFF2-40B4-BE49-F238E27FC236}">
                  <a16:creationId xmlns:a16="http://schemas.microsoft.com/office/drawing/2014/main" id="{C4964A43-1CDE-514D-C046-2F1732067A1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accent1"/>
            </a:solidFill>
            <a:ln w="0" cap="flat">
              <a:noFill/>
              <a:prstDash val="solid"/>
              <a:miter/>
            </a:ln>
          </p:spPr>
          <p:txBody>
            <a:bodyPr rtlCol="0" anchor="ctr"/>
            <a:lstStyle/>
            <a:p>
              <a:endParaRPr lang="en-US"/>
            </a:p>
          </p:txBody>
        </p:sp>
        <p:sp>
          <p:nvSpPr>
            <p:cNvPr id="50" name="G">
              <a:extLst>
                <a:ext uri="{FF2B5EF4-FFF2-40B4-BE49-F238E27FC236}">
                  <a16:creationId xmlns:a16="http://schemas.microsoft.com/office/drawing/2014/main" id="{9EC221BB-726D-BCBC-132B-02356CE61CF4}"/>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accent1"/>
            </a:solidFill>
            <a:ln w="0" cap="flat">
              <a:noFill/>
              <a:prstDash val="solid"/>
              <a:miter/>
            </a:ln>
          </p:spPr>
          <p:txBody>
            <a:bodyPr rtlCol="0" anchor="ctr"/>
            <a:lstStyle/>
            <a:p>
              <a:endParaRPr lang="en-US"/>
            </a:p>
          </p:txBody>
        </p:sp>
        <p:sp>
          <p:nvSpPr>
            <p:cNvPr id="51" name="D">
              <a:extLst>
                <a:ext uri="{FF2B5EF4-FFF2-40B4-BE49-F238E27FC236}">
                  <a16:creationId xmlns:a16="http://schemas.microsoft.com/office/drawing/2014/main" id="{1AF77ABC-85F8-9897-403E-193D63D21563}"/>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accent1"/>
            </a:solidFill>
            <a:ln w="0" cap="flat">
              <a:noFill/>
              <a:prstDash val="solid"/>
              <a:miter/>
            </a:ln>
          </p:spPr>
          <p:txBody>
            <a:bodyPr rtlCol="0" anchor="ctr"/>
            <a:lstStyle/>
            <a:p>
              <a:endParaRPr lang="en-US"/>
            </a:p>
          </p:txBody>
        </p:sp>
        <p:sp>
          <p:nvSpPr>
            <p:cNvPr id="52" name="I">
              <a:extLst>
                <a:ext uri="{FF2B5EF4-FFF2-40B4-BE49-F238E27FC236}">
                  <a16:creationId xmlns:a16="http://schemas.microsoft.com/office/drawing/2014/main" id="{D1542FF5-F0FB-FF57-D348-7F887568ECA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accent1"/>
            </a:solidFill>
            <a:ln w="0" cap="flat">
              <a:noFill/>
              <a:prstDash val="solid"/>
              <a:miter/>
            </a:ln>
          </p:spPr>
          <p:txBody>
            <a:bodyPr rtlCol="0" anchor="ctr"/>
            <a:lstStyle/>
            <a:p>
              <a:endParaRPr lang="en-US"/>
            </a:p>
          </p:txBody>
        </p:sp>
        <p:sp>
          <p:nvSpPr>
            <p:cNvPr id="53" name="R">
              <a:extLst>
                <a:ext uri="{FF2B5EF4-FFF2-40B4-BE49-F238E27FC236}">
                  <a16:creationId xmlns:a16="http://schemas.microsoft.com/office/drawing/2014/main" id="{27EBCC3B-E866-63A6-6F29-9FAFB514C726}"/>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accent1"/>
            </a:solidFill>
            <a:ln w="0" cap="flat">
              <a:noFill/>
              <a:prstDash val="solid"/>
              <a:miter/>
            </a:ln>
          </p:spPr>
          <p:txBody>
            <a:bodyPr rtlCol="0" anchor="ctr"/>
            <a:lstStyle/>
            <a:p>
              <a:endParaRPr lang="en-US"/>
            </a:p>
          </p:txBody>
        </p:sp>
        <p:sp>
          <p:nvSpPr>
            <p:cNvPr id="54" name="B">
              <a:extLst>
                <a:ext uri="{FF2B5EF4-FFF2-40B4-BE49-F238E27FC236}">
                  <a16:creationId xmlns:a16="http://schemas.microsoft.com/office/drawing/2014/main" id="{7E4EC813-5D26-0391-D15B-01A1EDB7DA7C}"/>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accent1"/>
            </a:solidFill>
            <a:ln w="0" cap="flat">
              <a:noFill/>
              <a:prstDash val="solid"/>
              <a:miter/>
            </a:ln>
          </p:spPr>
          <p:txBody>
            <a:bodyPr rtlCol="0" anchor="ctr"/>
            <a:lstStyle/>
            <a:p>
              <a:endParaRPr lang="en-US"/>
            </a:p>
          </p:txBody>
        </p:sp>
        <p:sp>
          <p:nvSpPr>
            <p:cNvPr id="55" name="E">
              <a:extLst>
                <a:ext uri="{FF2B5EF4-FFF2-40B4-BE49-F238E27FC236}">
                  <a16:creationId xmlns:a16="http://schemas.microsoft.com/office/drawing/2014/main" id="{A590D6D4-3933-2BFE-7727-B2D869BE5C49}"/>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accent1"/>
            </a:solidFill>
            <a:ln w="0" cap="flat">
              <a:noFill/>
              <a:prstDash val="solid"/>
              <a:miter/>
            </a:ln>
          </p:spPr>
          <p:txBody>
            <a:bodyPr rtlCol="0" anchor="ctr"/>
            <a:lstStyle/>
            <a:p>
              <a:endParaRPr lang="en-US"/>
            </a:p>
          </p:txBody>
        </p:sp>
        <p:sp>
          <p:nvSpPr>
            <p:cNvPr id="56" name="H">
              <a:extLst>
                <a:ext uri="{FF2B5EF4-FFF2-40B4-BE49-F238E27FC236}">
                  <a16:creationId xmlns:a16="http://schemas.microsoft.com/office/drawing/2014/main" id="{6327B770-C89C-8687-8BC4-CBA89D1008CD}"/>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accent1"/>
            </a:solidFill>
            <a:ln w="0" cap="flat">
              <a:noFill/>
              <a:prstDash val="solid"/>
              <a:miter/>
            </a:ln>
          </p:spPr>
          <p:txBody>
            <a:bodyPr rtlCol="0" anchor="ctr"/>
            <a:lstStyle/>
            <a:p>
              <a:endParaRPr lang="en-US"/>
            </a:p>
          </p:txBody>
        </p:sp>
        <p:sp>
          <p:nvSpPr>
            <p:cNvPr id="57" name="T">
              <a:extLst>
                <a:ext uri="{FF2B5EF4-FFF2-40B4-BE49-F238E27FC236}">
                  <a16:creationId xmlns:a16="http://schemas.microsoft.com/office/drawing/2014/main" id="{821DFCEC-0F2A-CBB3-6E1B-7563A5A47AB4}"/>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accent1"/>
            </a:solidFill>
            <a:ln w="0" cap="flat">
              <a:noFill/>
              <a:prstDash val="solid"/>
              <a:miter/>
            </a:ln>
          </p:spPr>
          <p:txBody>
            <a:bodyPr rtlCol="0" anchor="ctr"/>
            <a:lstStyle/>
            <a:p>
              <a:endParaRPr lang="en-US"/>
            </a:p>
          </p:txBody>
        </p:sp>
        <p:sp>
          <p:nvSpPr>
            <p:cNvPr id="58" name="Bridge Graphic">
              <a:extLst>
                <a:ext uri="{FF2B5EF4-FFF2-40B4-BE49-F238E27FC236}">
                  <a16:creationId xmlns:a16="http://schemas.microsoft.com/office/drawing/2014/main" id="{6C71DCEB-CDCC-609A-F253-6B40CC284D4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accent1"/>
            </a:solidFill>
            <a:ln w="0" cap="flat">
              <a:noFill/>
              <a:prstDash val="solid"/>
              <a:miter/>
            </a:ln>
          </p:spPr>
          <p:txBody>
            <a:bodyPr rtlCol="0" anchor="ctr"/>
            <a:lstStyle/>
            <a:p>
              <a:endParaRPr lang="en-US"/>
            </a:p>
          </p:txBody>
        </p:sp>
      </p:grpSp>
      <p:sp>
        <p:nvSpPr>
          <p:cNvPr id="10" name="Date Placeholder 9">
            <a:extLst>
              <a:ext uri="{FF2B5EF4-FFF2-40B4-BE49-F238E27FC236}">
                <a16:creationId xmlns:a16="http://schemas.microsoft.com/office/drawing/2014/main" id="{62ED3E03-748A-D243-1C56-4A2E4A4675C9}"/>
              </a:ext>
            </a:extLst>
          </p:cNvPr>
          <p:cNvSpPr>
            <a:spLocks noGrp="1"/>
          </p:cNvSpPr>
          <p:nvPr>
            <p:ph type="dt" sz="half" idx="2"/>
          </p:nvPr>
        </p:nvSpPr>
        <p:spPr>
          <a:xfrm>
            <a:off x="10451940" y="6356351"/>
            <a:ext cx="1371804" cy="274324"/>
          </a:xfrm>
          <a:prstGeom prst="rect">
            <a:avLst/>
          </a:prstGeom>
        </p:spPr>
        <p:txBody>
          <a:bodyPr vert="horz" lIns="45720" tIns="45720" rIns="45720" bIns="45720" rtlCol="0" anchor="ctr"/>
          <a:lstStyle>
            <a:lvl1pPr algn="r">
              <a:defRPr lang="en-US" sz="1000" b="0" i="0" smtClean="0">
                <a:solidFill>
                  <a:schemeClr val="tx1">
                    <a:lumMod val="50000"/>
                    <a:lumOff val="50000"/>
                  </a:schemeClr>
                </a:solidFill>
                <a:latin typeface="Avenir Next LT Pro" panose="020B0504020202020204" pitchFamily="34" charset="77"/>
              </a:defRPr>
            </a:lvl1pPr>
          </a:lstStyle>
          <a:p>
            <a:fld id="{7F75C075-BAC0-0845-A506-70DDB27DB050}" type="datetimeFigureOut">
              <a:rPr lang="en-US" smtClean="0"/>
              <a:pPr/>
              <a:t>3/13/24</a:t>
            </a:fld>
            <a:endParaRPr lang="en-US" dirty="0"/>
          </a:p>
        </p:txBody>
      </p:sp>
      <p:pic>
        <p:nvPicPr>
          <p:cNvPr id="23" name="grid" descr="A grid of red squares&#10;&#10;Description automatically generated" hidden="1">
            <a:extLst>
              <a:ext uri="{FF2B5EF4-FFF2-40B4-BE49-F238E27FC236}">
                <a16:creationId xmlns:a16="http://schemas.microsoft.com/office/drawing/2014/main" id="{B0BF4923-49B4-3650-BE80-2E1C5DDBA00D}"/>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93" y="0"/>
            <a:ext cx="12191207" cy="6858447"/>
          </a:xfrm>
          <a:prstGeom prst="rect">
            <a:avLst/>
          </a:prstGeom>
        </p:spPr>
      </p:pic>
    </p:spTree>
    <p:extLst>
      <p:ext uri="{BB962C8B-B14F-4D97-AF65-F5344CB8AC3E}">
        <p14:creationId xmlns:p14="http://schemas.microsoft.com/office/powerpoint/2010/main" val="1933276930"/>
      </p:ext>
    </p:extLst>
  </p:cSld>
  <p:clrMap bg1="lt1" tx1="dk1" bg2="lt2" tx2="dk2" accent1="accent1" accent2="accent2" accent3="accent3" accent4="accent4" accent5="accent5" accent6="accent6" hlink="hlink" folHlink="folHlink"/>
  <p:sldLayoutIdLst>
    <p:sldLayoutId id="2147483757" r:id="rId1"/>
    <p:sldLayoutId id="2147483749" r:id="rId2"/>
    <p:sldLayoutId id="2147483826" r:id="rId3"/>
    <p:sldLayoutId id="2147483750"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8" r:id="rId25"/>
    <p:sldLayoutId id="2147483829" r:id="rId26"/>
    <p:sldLayoutId id="2147483832" r:id="rId27"/>
    <p:sldLayoutId id="2147483833" r:id="rId28"/>
    <p:sldLayoutId id="2147483743" r:id="rId29"/>
    <p:sldLayoutId id="2147483744" r:id="rId30"/>
    <p:sldLayoutId id="2147483736" r:id="rId31"/>
    <p:sldLayoutId id="2147483751" r:id="rId32"/>
    <p:sldLayoutId id="2147483756" r:id="rId33"/>
    <p:sldLayoutId id="2147483740" r:id="rId34"/>
    <p:sldLayoutId id="2147483825" r:id="rId35"/>
    <p:sldLayoutId id="2147483745" r:id="rId36"/>
    <p:sldLayoutId id="2147483746" r:id="rId37"/>
    <p:sldLayoutId id="2147483747" r:id="rId38"/>
    <p:sldLayoutId id="2147483748" r:id="rId39"/>
    <p:sldLayoutId id="2147483739" r:id="rId40"/>
    <p:sldLayoutId id="2147483741" r:id="rId41"/>
    <p:sldLayoutId id="2147483752" r:id="rId42"/>
    <p:sldLayoutId id="2147483753" r:id="rId43"/>
    <p:sldLayoutId id="2147483754" r:id="rId44"/>
    <p:sldLayoutId id="2147483755" r:id="rId45"/>
    <p:sldLayoutId id="2147483831" r:id="rId46"/>
    <p:sldLayoutId id="2147483830" r:id="rId47"/>
    <p:sldLayoutId id="2147483763" r:id="rId48"/>
    <p:sldLayoutId id="2147483764" r:id="rId49"/>
  </p:sldLayoutIdLst>
  <p:hf hdr="0" ftr="0" dt="0"/>
  <p:txStyles>
    <p:titleStyle>
      <a:lvl1pPr algn="l" defTabSz="914400" rtl="0" eaLnBrk="1" latinLnBrk="0" hangingPunct="1">
        <a:lnSpc>
          <a:spcPct val="90000"/>
        </a:lnSpc>
        <a:spcBef>
          <a:spcPct val="0"/>
        </a:spcBef>
        <a:buNone/>
        <a:defRPr sz="2600" b="0" i="0" kern="1200"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2160">
          <p15:clr>
            <a:srgbClr val="F26B43"/>
          </p15:clr>
        </p15:guide>
        <p15:guide id="31" pos="4087">
          <p15:clr>
            <a:srgbClr val="F26B43"/>
          </p15:clr>
        </p15:guide>
        <p15:guide id="32" pos="722">
          <p15:clr>
            <a:srgbClr val="F26B43"/>
          </p15:clr>
        </p15:guide>
        <p15:guide id="33" pos="1140">
          <p15:clr>
            <a:srgbClr val="F26B43"/>
          </p15:clr>
        </p15:guide>
        <p15:guide id="34" pos="1564">
          <p15:clr>
            <a:srgbClr val="F26B43"/>
          </p15:clr>
        </p15:guide>
        <p15:guide id="35" pos="1983">
          <p15:clr>
            <a:srgbClr val="F26B43"/>
          </p15:clr>
        </p15:guide>
        <p15:guide id="36" pos="2407">
          <p15:clr>
            <a:srgbClr val="F26B43"/>
          </p15:clr>
        </p15:guide>
        <p15:guide id="37" pos="2816">
          <p15:clr>
            <a:srgbClr val="F26B43"/>
          </p15:clr>
        </p15:guide>
        <p15:guide id="38" pos="3241">
          <p15:clr>
            <a:srgbClr val="F26B43"/>
          </p15:clr>
        </p15:guide>
        <p15:guide id="39" pos="3840">
          <p15:clr>
            <a:srgbClr val="F26B43"/>
          </p15:clr>
        </p15:guide>
        <p15:guide id="40" pos="4514">
          <p15:clr>
            <a:srgbClr val="F26B43"/>
          </p15:clr>
        </p15:guide>
        <p15:guide id="41" pos="4926">
          <p15:clr>
            <a:srgbClr val="F26B43"/>
          </p15:clr>
        </p15:guide>
        <p15:guide id="42" pos="5354">
          <p15:clr>
            <a:srgbClr val="F26B43"/>
          </p15:clr>
        </p15:guide>
        <p15:guide id="43" pos="5763">
          <p15:clr>
            <a:srgbClr val="F26B43"/>
          </p15:clr>
        </p15:guide>
        <p15:guide id="44" pos="6187">
          <p15:clr>
            <a:srgbClr val="F26B43"/>
          </p15:clr>
        </p15:guide>
        <p15:guide id="45" pos="6609">
          <p15:clr>
            <a:srgbClr val="F26B43"/>
          </p15:clr>
        </p15:guide>
        <p15:guide id="46" pos="7030">
          <p15:clr>
            <a:srgbClr val="F26B43"/>
          </p15:clr>
        </p15:guide>
        <p15:guide id="47" pos="7452">
          <p15:clr>
            <a:srgbClr val="F26B43"/>
          </p15:clr>
        </p15:guide>
        <p15:guide id="48" orient="horz" pos="1683">
          <p15:clr>
            <a:srgbClr val="F26B43"/>
          </p15:clr>
        </p15:guide>
        <p15:guide id="49" orient="horz" pos="1204">
          <p15:clr>
            <a:srgbClr val="F26B43"/>
          </p15:clr>
        </p15:guide>
        <p15:guide id="50" orient="horz" pos="2637">
          <p15:clr>
            <a:srgbClr val="F26B43"/>
          </p15:clr>
        </p15:guide>
        <p15:guide id="51" orient="horz" pos="3107">
          <p15:clr>
            <a:srgbClr val="F26B43"/>
          </p15:clr>
        </p15:guide>
        <p15:guide id="52" orient="horz" pos="3579">
          <p15:clr>
            <a:srgbClr val="F26B43"/>
          </p15:clr>
        </p15:guide>
        <p15:guide id="53" orient="horz" pos="4057">
          <p15:clr>
            <a:srgbClr val="F26B43"/>
          </p15:clr>
        </p15:guide>
        <p15:guide id="54" pos="3658">
          <p15:clr>
            <a:srgbClr val="F26B43"/>
          </p15:clr>
        </p15:guide>
        <p15:guide id="55" orient="horz" pos="730">
          <p15:clr>
            <a:srgbClr val="F26B43"/>
          </p15:clr>
        </p15:guide>
        <p15:guide id="56" orient="horz" pos="258">
          <p15:clr>
            <a:srgbClr val="F26B43"/>
          </p15:clr>
        </p15:guide>
        <p15:guide id="57" pos="172">
          <p15:clr>
            <a:srgbClr val="F26B43"/>
          </p15:clr>
        </p15:guide>
        <p15:guide id="58"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40.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in a suit&#10;&#10;Description automatically generated">
            <a:extLst>
              <a:ext uri="{FF2B5EF4-FFF2-40B4-BE49-F238E27FC236}">
                <a16:creationId xmlns:a16="http://schemas.microsoft.com/office/drawing/2014/main" id="{C1FD5099-81A0-3E10-D2BB-7FF32DC1473F}"/>
              </a:ext>
            </a:extLst>
          </p:cNvPr>
          <p:cNvPicPr>
            <a:picLocks noChangeAspect="1"/>
          </p:cNvPicPr>
          <p:nvPr/>
        </p:nvPicPr>
        <p:blipFill rotWithShape="1">
          <a:blip r:embed="rId3"/>
          <a:srcRect l="8879" t="7464" r="30770" b="1789"/>
          <a:stretch/>
        </p:blipFill>
        <p:spPr>
          <a:xfrm>
            <a:off x="1123084" y="209948"/>
            <a:ext cx="1398622" cy="1402036"/>
          </a:xfrm>
          <a:prstGeom prst="ellipse">
            <a:avLst/>
          </a:prstGeom>
          <a:ln w="190500" cap="rnd">
            <a:noFill/>
            <a:prstDash val="solid"/>
          </a:ln>
          <a:effectLst/>
        </p:spPr>
      </p:pic>
      <p:sp>
        <p:nvSpPr>
          <p:cNvPr id="4" name="Title 1">
            <a:extLst>
              <a:ext uri="{FF2B5EF4-FFF2-40B4-BE49-F238E27FC236}">
                <a16:creationId xmlns:a16="http://schemas.microsoft.com/office/drawing/2014/main" id="{119C1C65-5C75-E8EE-EA88-A1CAD9872BBB}"/>
              </a:ext>
            </a:extLst>
          </p:cNvPr>
          <p:cNvSpPr txBox="1">
            <a:spLocks/>
          </p:cNvSpPr>
          <p:nvPr/>
        </p:nvSpPr>
        <p:spPr>
          <a:xfrm>
            <a:off x="2701291" y="243316"/>
            <a:ext cx="3105784" cy="1335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Xavier Vargas</a:t>
            </a:r>
            <a:br>
              <a:rPr lang="en-US" sz="2600" b="1" dirty="0">
                <a:solidFill>
                  <a:schemeClr val="accent1"/>
                </a:solidFill>
              </a:rPr>
            </a:br>
            <a:r>
              <a:rPr lang="en-US" sz="1600" dirty="0">
                <a:solidFill>
                  <a:schemeClr val="tx2"/>
                </a:solidFill>
                <a:latin typeface="+mn-lt"/>
              </a:rPr>
              <a:t>Vice President</a:t>
            </a:r>
          </a:p>
          <a:p>
            <a:r>
              <a:rPr lang="en-US" sz="1600" dirty="0">
                <a:solidFill>
                  <a:schemeClr val="tx2"/>
                </a:solidFill>
                <a:latin typeface="+mn-lt"/>
              </a:rPr>
              <a:t>Cloud &amp; Product</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3874105"/>
            <a:ext cx="3324225" cy="2877711"/>
          </a:xfrm>
          <a:prstGeom prst="rect">
            <a:avLst/>
          </a:prstGeom>
          <a:noFill/>
        </p:spPr>
        <p:txBody>
          <a:bodyPr wrap="square" lIns="0" tIns="0" rIns="0" bIns="0" rtlCol="0">
            <a:spAutoFit/>
          </a:bodyPr>
          <a:lstStyle/>
          <a:p>
            <a:r>
              <a:rPr lang="en-US" sz="1100" i="0" dirty="0">
                <a:solidFill>
                  <a:schemeClr val="tx2"/>
                </a:solidFill>
                <a:latin typeface="+mj-lt"/>
              </a:rPr>
              <a:t>Functional &amp; Technical Skills</a:t>
            </a:r>
          </a:p>
          <a:p>
            <a:r>
              <a:rPr lang="en-US" sz="1100" i="0" dirty="0">
                <a:solidFill>
                  <a:schemeClr val="tx1">
                    <a:lumMod val="50000"/>
                    <a:lumOff val="50000"/>
                  </a:schemeClr>
                </a:solidFill>
              </a:rPr>
              <a:t>Digital Transformation, Enterprise SaaS solutions, Customer Engagement, User Experience, IoT, Digital Twin, Enterprise &amp; IT Governance, Salesforce</a:t>
            </a:r>
          </a:p>
          <a:p>
            <a:endParaRPr lang="en-US" sz="1100" i="0" dirty="0"/>
          </a:p>
          <a:p>
            <a:r>
              <a:rPr lang="en-US" sz="1100" i="0" dirty="0">
                <a:solidFill>
                  <a:schemeClr val="tx2"/>
                </a:solidFill>
                <a:latin typeface="+mj-lt"/>
              </a:rPr>
              <a:t>Qualifications</a:t>
            </a:r>
            <a:endParaRPr lang="en-US" sz="1100" i="0" dirty="0"/>
          </a:p>
          <a:p>
            <a:r>
              <a:rPr lang="en-US" sz="1100" dirty="0">
                <a:solidFill>
                  <a:schemeClr val="tx1">
                    <a:lumMod val="50000"/>
                    <a:lumOff val="50000"/>
                  </a:schemeClr>
                </a:solidFill>
              </a:rPr>
              <a:t>For the last 18 years, Xavier has helped organizations of all types by providing program leadership and guidance.  Mr. Vargas has experience with all facets of the software development lifecycle, the management of distributed technical and functional teams, managing product development from roadmap to release, and implementing packaged software to enterprise customers. Xavier holds a degree in Computer Science from the University of Texas at Dallas.</a:t>
            </a:r>
          </a:p>
        </p:txBody>
      </p:sp>
      <p:sp>
        <p:nvSpPr>
          <p:cNvPr id="15" name="TextBox 14">
            <a:extLst>
              <a:ext uri="{FF2B5EF4-FFF2-40B4-BE49-F238E27FC236}">
                <a16:creationId xmlns:a16="http://schemas.microsoft.com/office/drawing/2014/main" id="{94DF130C-1D4D-9DF6-393A-B7906892B2D4}"/>
              </a:ext>
            </a:extLst>
          </p:cNvPr>
          <p:cNvSpPr txBox="1"/>
          <p:nvPr/>
        </p:nvSpPr>
        <p:spPr>
          <a:xfrm>
            <a:off x="5145087" y="1832647"/>
            <a:ext cx="6696867" cy="338554"/>
          </a:xfrm>
          <a:prstGeom prst="rect">
            <a:avLst/>
          </a:prstGeom>
          <a:noFill/>
        </p:spPr>
        <p:txBody>
          <a:bodyPr wrap="square" lIns="0" tIns="0" rIns="0" bIns="0" rtlCol="0">
            <a:spAutoFit/>
          </a:bodyPr>
          <a:lstStyle/>
          <a:p>
            <a:r>
              <a:rPr lang="en-US" sz="1100" i="0" dirty="0">
                <a:solidFill>
                  <a:schemeClr val="tx2"/>
                </a:solidFill>
                <a:latin typeface="+mj-lt"/>
              </a:rPr>
              <a:t>Industry Experience</a:t>
            </a:r>
          </a:p>
          <a:p>
            <a:r>
              <a:rPr lang="en-US" sz="1100" dirty="0">
                <a:solidFill>
                  <a:schemeClr val="tx1">
                    <a:lumMod val="50000"/>
                    <a:lumOff val="50000"/>
                  </a:schemeClr>
                </a:solidFill>
              </a:rPr>
              <a:t>Manufacturing | Quick Service Restaurants | Retail &amp; Hospitality | Non-Profit | Healthcare</a:t>
            </a:r>
            <a:endParaRPr lang="en-US" sz="1100" i="0" dirty="0">
              <a:solidFill>
                <a:schemeClr val="tx1">
                  <a:lumMod val="50000"/>
                  <a:lumOff val="50000"/>
                </a:schemeClr>
              </a:solidFill>
            </a:endParaRPr>
          </a:p>
        </p:txBody>
      </p:sp>
      <p:sp>
        <p:nvSpPr>
          <p:cNvPr id="19" name="TextBox 18">
            <a:extLst>
              <a:ext uri="{FF2B5EF4-FFF2-40B4-BE49-F238E27FC236}">
                <a16:creationId xmlns:a16="http://schemas.microsoft.com/office/drawing/2014/main" id="{5F0C6E8B-31C3-543C-CC9B-0819E0FA2DC9}"/>
              </a:ext>
            </a:extLst>
          </p:cNvPr>
          <p:cNvSpPr txBox="1"/>
          <p:nvPr/>
        </p:nvSpPr>
        <p:spPr>
          <a:xfrm>
            <a:off x="1146175" y="2072403"/>
            <a:ext cx="3507712" cy="1292662"/>
          </a:xfrm>
          <a:prstGeom prst="rect">
            <a:avLst/>
          </a:prstGeom>
          <a:noFill/>
        </p:spPr>
        <p:txBody>
          <a:bodyPr wrap="square" lIns="0" tIns="0" rIns="0" bIns="0" rtlCol="0">
            <a:spAutoFit/>
          </a:bodyPr>
          <a:lstStyle/>
          <a:p>
            <a:r>
              <a:rPr lang="en-US" sz="1400" dirty="0">
                <a:solidFill>
                  <a:schemeClr val="tx2"/>
                </a:solidFill>
                <a:latin typeface="Avenir Book" panose="02000503020000020003" pitchFamily="2" charset="0"/>
              </a:rPr>
              <a:t>X</a:t>
            </a:r>
            <a:r>
              <a:rPr lang="en-US" sz="1400" b="0" i="0" dirty="0">
                <a:solidFill>
                  <a:schemeClr val="tx2"/>
                </a:solidFill>
                <a:latin typeface="Avenir Book" panose="02000503020000020003" pitchFamily="2" charset="0"/>
              </a:rPr>
              <a:t>avier joined The Bridge in </a:t>
            </a:r>
            <a:r>
              <a:rPr lang="en-US" sz="1400" dirty="0">
                <a:solidFill>
                  <a:schemeClr val="tx2"/>
                </a:solidFill>
                <a:latin typeface="Avenir Book" panose="02000503020000020003" pitchFamily="2" charset="0"/>
              </a:rPr>
              <a:t>September</a:t>
            </a:r>
            <a:r>
              <a:rPr lang="en-US" sz="1400" b="0" i="0" dirty="0">
                <a:solidFill>
                  <a:schemeClr val="tx2"/>
                </a:solidFill>
                <a:latin typeface="Avenir Book" panose="02000503020000020003" pitchFamily="2" charset="0"/>
              </a:rPr>
              <a:t> 2023. </a:t>
            </a:r>
            <a:r>
              <a:rPr lang="en-US" sz="1400" dirty="0">
                <a:solidFill>
                  <a:schemeClr val="tx2"/>
                </a:solidFill>
                <a:latin typeface="Avenir Book" panose="02000503020000020003" pitchFamily="2" charset="0"/>
              </a:rPr>
              <a:t>H</a:t>
            </a:r>
            <a:r>
              <a:rPr lang="en-US" sz="1400" b="0" i="0" dirty="0">
                <a:solidFill>
                  <a:schemeClr val="tx2"/>
                </a:solidFill>
                <a:latin typeface="Avenir Book" panose="02000503020000020003" pitchFamily="2" charset="0"/>
              </a:rPr>
              <a:t>e has spent the past 18 years working in technology &amp; strategy consulting helping organizations understand the impact that technology decisions have on the</a:t>
            </a:r>
            <a:r>
              <a:rPr lang="en-US" sz="1400" dirty="0">
                <a:solidFill>
                  <a:schemeClr val="tx2"/>
                </a:solidFill>
                <a:latin typeface="Avenir Book" panose="02000503020000020003" pitchFamily="2" charset="0"/>
              </a:rPr>
              <a:t>ir employees and customers.</a:t>
            </a:r>
          </a:p>
        </p:txBody>
      </p:sp>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3616478"/>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13" name="TextBox 12">
            <a:extLst>
              <a:ext uri="{FF2B5EF4-FFF2-40B4-BE49-F238E27FC236}">
                <a16:creationId xmlns:a16="http://schemas.microsoft.com/office/drawing/2014/main" id="{E1A44DD4-AD99-F04A-FD61-C657B9B1AF1D}"/>
              </a:ext>
            </a:extLst>
          </p:cNvPr>
          <p:cNvSpPr txBox="1"/>
          <p:nvPr/>
        </p:nvSpPr>
        <p:spPr>
          <a:xfrm>
            <a:off x="5807075" y="430936"/>
            <a:ext cx="3021723" cy="338554"/>
          </a:xfrm>
          <a:prstGeom prst="rect">
            <a:avLst/>
          </a:prstGeom>
          <a:noFill/>
        </p:spPr>
        <p:txBody>
          <a:bodyPr wrap="square" lIns="0" tIns="0" rIns="0" bIns="0" rtlCol="0">
            <a:spAutoFit/>
          </a:bodyPr>
          <a:lstStyle/>
          <a:p>
            <a:r>
              <a:rPr lang="en-US" sz="1100" i="0" dirty="0">
                <a:latin typeface="+mj-lt"/>
              </a:rPr>
              <a:t>Email</a:t>
            </a:r>
          </a:p>
          <a:p>
            <a:r>
              <a:rPr lang="en-US" sz="1100" dirty="0" err="1"/>
              <a:t>xavier.vargas</a:t>
            </a:r>
            <a:r>
              <a:rPr lang="en-US" sz="1100" b="0" i="0" kern="1200" dirty="0" err="1">
                <a:solidFill>
                  <a:schemeClr val="tx1"/>
                </a:solidFill>
              </a:rPr>
              <a:t>@thebridge.com</a:t>
            </a:r>
            <a:endParaRPr lang="en-US" sz="1100" b="0" i="0" kern="1200" dirty="0">
              <a:solidFill>
                <a:schemeClr val="tx1"/>
              </a:solidFill>
            </a:endParaRPr>
          </a:p>
        </p:txBody>
      </p:sp>
      <p:sp>
        <p:nvSpPr>
          <p:cNvPr id="16" name="TextBox 15">
            <a:extLst>
              <a:ext uri="{FF2B5EF4-FFF2-40B4-BE49-F238E27FC236}">
                <a16:creationId xmlns:a16="http://schemas.microsoft.com/office/drawing/2014/main" id="{1C79D045-C513-2EC7-CE81-4840D3234198}"/>
              </a:ext>
            </a:extLst>
          </p:cNvPr>
          <p:cNvSpPr txBox="1"/>
          <p:nvPr/>
        </p:nvSpPr>
        <p:spPr>
          <a:xfrm>
            <a:off x="5807074" y="1031453"/>
            <a:ext cx="3021723" cy="338554"/>
          </a:xfrm>
          <a:prstGeom prst="rect">
            <a:avLst/>
          </a:prstGeom>
          <a:noFill/>
        </p:spPr>
        <p:txBody>
          <a:bodyPr wrap="square" lIns="0" tIns="0" rIns="0" bIns="0" rtlCol="0">
            <a:spAutoFit/>
          </a:bodyPr>
          <a:lstStyle/>
          <a:p>
            <a:r>
              <a:rPr lang="en-US" sz="1100" i="0" dirty="0">
                <a:latin typeface="+mj-lt"/>
              </a:rPr>
              <a:t>Mobile</a:t>
            </a:r>
            <a:r>
              <a:rPr lang="en-US" sz="1100" i="0" dirty="0"/>
              <a:t> </a:t>
            </a:r>
          </a:p>
          <a:p>
            <a:r>
              <a:rPr lang="en-US" sz="1100" b="0" i="0" dirty="0"/>
              <a:t>(214) 502-9284</a:t>
            </a:r>
          </a:p>
        </p:txBody>
      </p:sp>
      <p:sp>
        <p:nvSpPr>
          <p:cNvPr id="22" name="TextBox 21">
            <a:extLst>
              <a:ext uri="{FF2B5EF4-FFF2-40B4-BE49-F238E27FC236}">
                <a16:creationId xmlns:a16="http://schemas.microsoft.com/office/drawing/2014/main" id="{B9891B59-E010-CD8D-11A0-A0E440CD68C2}"/>
              </a:ext>
            </a:extLst>
          </p:cNvPr>
          <p:cNvSpPr txBox="1"/>
          <p:nvPr/>
        </p:nvSpPr>
        <p:spPr>
          <a:xfrm>
            <a:off x="8499475" y="429971"/>
            <a:ext cx="1935269" cy="523220"/>
          </a:xfrm>
          <a:prstGeom prst="rect">
            <a:avLst/>
          </a:prstGeom>
          <a:noFill/>
        </p:spPr>
        <p:txBody>
          <a:bodyPr wrap="square" lIns="0" tIns="0" rIns="0" bIns="0" rtlCol="0">
            <a:spAutoFit/>
          </a:bodyPr>
          <a:lstStyle/>
          <a:p>
            <a:r>
              <a:rPr lang="en-US" sz="1100" dirty="0">
                <a:latin typeface="+mj-lt"/>
              </a:rPr>
              <a:t>Location</a:t>
            </a:r>
          </a:p>
          <a:p>
            <a:r>
              <a:rPr lang="en-US" sz="1100" b="0" i="0" dirty="0"/>
              <a:t>DFW, Texas</a:t>
            </a:r>
          </a:p>
          <a:p>
            <a:endParaRPr lang="en-US" sz="1100" b="0" i="0" dirty="0">
              <a:latin typeface="Avenir Book" panose="02000503020000020003" pitchFamily="2" charset="0"/>
            </a:endParaRPr>
          </a:p>
        </p:txBody>
      </p:sp>
      <p:sp>
        <p:nvSpPr>
          <p:cNvPr id="25" name="TextBox 24">
            <a:extLst>
              <a:ext uri="{FF2B5EF4-FFF2-40B4-BE49-F238E27FC236}">
                <a16:creationId xmlns:a16="http://schemas.microsoft.com/office/drawing/2014/main" id="{0493F3E1-73D2-A8EB-2032-61E0002D9A87}"/>
              </a:ext>
            </a:extLst>
          </p:cNvPr>
          <p:cNvSpPr txBox="1"/>
          <p:nvPr/>
        </p:nvSpPr>
        <p:spPr>
          <a:xfrm>
            <a:off x="5145087" y="2307439"/>
            <a:ext cx="6942835" cy="4570482"/>
          </a:xfrm>
          <a:prstGeom prst="rect">
            <a:avLst/>
          </a:prstGeom>
          <a:noFill/>
        </p:spPr>
        <p:txBody>
          <a:bodyPr wrap="square" lIns="0" tIns="0" rIns="0" bIns="0" rtlCol="0">
            <a:spAutoFit/>
          </a:bodyPr>
          <a:lstStyle/>
          <a:p>
            <a:r>
              <a:rPr lang="en-US" sz="1100" dirty="0">
                <a:solidFill>
                  <a:schemeClr val="tx2"/>
                </a:solidFill>
                <a:latin typeface="+mj-lt"/>
              </a:rPr>
              <a:t>AI Product Commercialization Strategy </a:t>
            </a:r>
            <a:r>
              <a:rPr lang="en-US" sz="1100" i="0" dirty="0">
                <a:solidFill>
                  <a:schemeClr val="tx2"/>
                </a:solidFill>
                <a:latin typeface="+mj-lt"/>
              </a:rPr>
              <a:t>| Healthcare</a:t>
            </a:r>
          </a:p>
          <a:p>
            <a:pPr marL="171450" indent="-171450">
              <a:buFont typeface="Arial" panose="020B0604020202020204" pitchFamily="34" charset="0"/>
              <a:buChar char="•"/>
            </a:pPr>
            <a:r>
              <a:rPr lang="en-US" sz="1100" dirty="0">
                <a:solidFill>
                  <a:schemeClr val="tx1">
                    <a:lumMod val="50000"/>
                    <a:lumOff val="50000"/>
                  </a:schemeClr>
                </a:solidFill>
              </a:rPr>
              <a:t>A US News #1 ranked Children’s Hospital had developed an AI model that could be used to predict the development of a mental health disease state in pediatric patients</a:t>
            </a:r>
          </a:p>
          <a:p>
            <a:pPr marL="171450" indent="-171450">
              <a:buFont typeface="Arial" panose="020B0604020202020204" pitchFamily="34" charset="0"/>
              <a:buChar char="•"/>
            </a:pPr>
            <a:r>
              <a:rPr lang="en-US" sz="1100" dirty="0">
                <a:solidFill>
                  <a:schemeClr val="tx1">
                    <a:lumMod val="50000"/>
                    <a:lumOff val="50000"/>
                  </a:schemeClr>
                </a:solidFill>
              </a:rPr>
              <a:t>Created a commercialization strategy for the AI product based upon</a:t>
            </a:r>
          </a:p>
          <a:p>
            <a:pPr marL="628650" lvl="1" indent="-171450">
              <a:buFont typeface="Arial" panose="020B0604020202020204" pitchFamily="34" charset="0"/>
              <a:buChar char="•"/>
            </a:pPr>
            <a:r>
              <a:rPr lang="en-US" sz="1100" dirty="0">
                <a:solidFill>
                  <a:schemeClr val="tx1">
                    <a:lumMod val="50000"/>
                    <a:lumOff val="50000"/>
                  </a:schemeClr>
                </a:solidFill>
              </a:rPr>
              <a:t>Baseline research across possible competitors, customers, users, and partners</a:t>
            </a:r>
          </a:p>
          <a:p>
            <a:pPr marL="628650" lvl="1" indent="-171450">
              <a:buFont typeface="Arial" panose="020B0604020202020204" pitchFamily="34" charset="0"/>
              <a:buChar char="•"/>
            </a:pPr>
            <a:r>
              <a:rPr lang="en-US" sz="1100" dirty="0">
                <a:solidFill>
                  <a:schemeClr val="tx1">
                    <a:lumMod val="50000"/>
                    <a:lumOff val="50000"/>
                  </a:schemeClr>
                </a:solidFill>
              </a:rPr>
              <a:t>Compiled a Total Addressable Market based upon potential for the product</a:t>
            </a:r>
          </a:p>
          <a:p>
            <a:pPr marL="628650" lvl="1" indent="-171450">
              <a:buFont typeface="Arial" panose="020B0604020202020204" pitchFamily="34" charset="0"/>
              <a:buChar char="•"/>
            </a:pPr>
            <a:r>
              <a:rPr lang="en-US" sz="1100" dirty="0">
                <a:solidFill>
                  <a:schemeClr val="tx1">
                    <a:lumMod val="50000"/>
                    <a:lumOff val="50000"/>
                  </a:schemeClr>
                </a:solidFill>
              </a:rPr>
              <a:t>Created a commercialization roadmap inclusive of necessary FDA and clinical trials</a:t>
            </a:r>
          </a:p>
          <a:p>
            <a:pPr marL="171450" indent="-171450">
              <a:buFont typeface="Arial" panose="020B0604020202020204" pitchFamily="34" charset="0"/>
              <a:buChar char="•"/>
            </a:pPr>
            <a:endParaRPr lang="en-US" sz="1100" dirty="0">
              <a:solidFill>
                <a:schemeClr val="tx2"/>
              </a:solidFill>
              <a:latin typeface="+mj-lt"/>
            </a:endParaRPr>
          </a:p>
          <a:p>
            <a:r>
              <a:rPr lang="en-US" sz="1100" dirty="0">
                <a:solidFill>
                  <a:schemeClr val="tx2"/>
                </a:solidFill>
                <a:latin typeface="+mj-lt"/>
              </a:rPr>
              <a:t>Enterprise </a:t>
            </a:r>
            <a:r>
              <a:rPr lang="en-US" sz="1100" i="0" dirty="0">
                <a:solidFill>
                  <a:schemeClr val="tx2"/>
                </a:solidFill>
                <a:latin typeface="+mj-lt"/>
              </a:rPr>
              <a:t>API Strategy &amp; Developer Portal | Automotive</a:t>
            </a:r>
          </a:p>
          <a:p>
            <a:pPr marL="171450" indent="-171450">
              <a:buFont typeface="Arial" panose="020B0604020202020204" pitchFamily="34" charset="0"/>
              <a:buChar char="•"/>
            </a:pPr>
            <a:r>
              <a:rPr lang="en-US" sz="1100" dirty="0">
                <a:solidFill>
                  <a:schemeClr val="tx1">
                    <a:lumMod val="50000"/>
                    <a:lumOff val="50000"/>
                  </a:schemeClr>
                </a:solidFill>
              </a:rPr>
              <a:t>Provided analysis of a Top 3 auto manufacturer in regards to their internal API strategy as well as how they exposed these APIs with external partners and customers.</a:t>
            </a:r>
          </a:p>
          <a:p>
            <a:pPr marL="171450" indent="-171450">
              <a:buFont typeface="Arial" panose="020B0604020202020204" pitchFamily="34" charset="0"/>
              <a:buChar char="•"/>
            </a:pPr>
            <a:r>
              <a:rPr lang="en-US" sz="1100" dirty="0">
                <a:solidFill>
                  <a:schemeClr val="tx1">
                    <a:lumMod val="50000"/>
                    <a:lumOff val="50000"/>
                  </a:schemeClr>
                </a:solidFill>
              </a:rPr>
              <a:t>Helped client enact three key recommendations for their API strategy:</a:t>
            </a:r>
          </a:p>
          <a:p>
            <a:pPr marL="628650" lvl="1" indent="-171450">
              <a:buFont typeface="Arial" panose="020B0604020202020204" pitchFamily="34" charset="0"/>
              <a:buChar char="•"/>
            </a:pPr>
            <a:r>
              <a:rPr lang="en-US" sz="1100" dirty="0">
                <a:solidFill>
                  <a:schemeClr val="tx1">
                    <a:lumMod val="50000"/>
                    <a:lumOff val="50000"/>
                  </a:schemeClr>
                </a:solidFill>
              </a:rPr>
              <a:t>Consolidate their over 2300 API endpoints based upon pragmatic and specific standards</a:t>
            </a:r>
          </a:p>
          <a:p>
            <a:pPr marL="628650" lvl="1" indent="-171450">
              <a:buFont typeface="Arial" panose="020B0604020202020204" pitchFamily="34" charset="0"/>
              <a:buChar char="•"/>
            </a:pPr>
            <a:r>
              <a:rPr lang="en-US" sz="1100" dirty="0">
                <a:solidFill>
                  <a:schemeClr val="tx1">
                    <a:lumMod val="50000"/>
                    <a:lumOff val="50000"/>
                  </a:schemeClr>
                </a:solidFill>
              </a:rPr>
              <a:t>Enforce key requirements necessary for the publishing of both internal and external APIs</a:t>
            </a:r>
          </a:p>
          <a:p>
            <a:pPr marL="628650" lvl="1" indent="-171450">
              <a:buFont typeface="Arial" panose="020B0604020202020204" pitchFamily="34" charset="0"/>
              <a:buChar char="•"/>
            </a:pPr>
            <a:r>
              <a:rPr lang="en-US" sz="1100" dirty="0">
                <a:solidFill>
                  <a:schemeClr val="tx1">
                    <a:lumMod val="50000"/>
                    <a:lumOff val="50000"/>
                  </a:schemeClr>
                </a:solidFill>
              </a:rPr>
              <a:t>Create an internally and externally facing developer marketplace</a:t>
            </a:r>
          </a:p>
          <a:p>
            <a:pPr marL="171450" indent="-171450">
              <a:buFont typeface="Arial" panose="020B0604020202020204" pitchFamily="34" charset="0"/>
              <a:buChar char="•"/>
            </a:pPr>
            <a:r>
              <a:rPr lang="en-US" sz="1100" dirty="0">
                <a:solidFill>
                  <a:schemeClr val="tx1">
                    <a:lumMod val="50000"/>
                    <a:lumOff val="50000"/>
                  </a:schemeClr>
                </a:solidFill>
              </a:rPr>
              <a:t>Oversaw a team of 23 individuals across three workstreams to implement the consolidation strategy as well as the internal and external portal. </a:t>
            </a:r>
          </a:p>
          <a:p>
            <a:br>
              <a:rPr lang="en-US" sz="1100" dirty="0">
                <a:solidFill>
                  <a:schemeClr val="tx2"/>
                </a:solidFill>
                <a:latin typeface="+mj-lt"/>
              </a:rPr>
            </a:br>
            <a:r>
              <a:rPr lang="en-US" sz="1100" dirty="0">
                <a:solidFill>
                  <a:schemeClr val="tx2"/>
                </a:solidFill>
                <a:latin typeface="+mj-lt"/>
              </a:rPr>
              <a:t>Franchisee Management System &amp; Portal| Quick Service Restaurant</a:t>
            </a:r>
          </a:p>
          <a:p>
            <a:pPr marL="171450" indent="-171450" fontAlgn="t">
              <a:spcAft>
                <a:spcPts val="0"/>
              </a:spcAft>
              <a:buClr>
                <a:srgbClr val="0072C8"/>
              </a:buClr>
              <a:buFont typeface="Arial" panose="020B0604020202020204" pitchFamily="34" charset="0"/>
              <a:buChar char="•"/>
            </a:pPr>
            <a:r>
              <a:rPr lang="en-US" sz="1100" dirty="0">
                <a:solidFill>
                  <a:schemeClr val="tx1">
                    <a:lumMod val="50000"/>
                    <a:lumOff val="50000"/>
                  </a:schemeClr>
                </a:solidFill>
              </a:rPr>
              <a:t>Responsible for the design, architecture, and oversight of a Franchise Management System for a globally recognized Quick Service Restaurant</a:t>
            </a:r>
          </a:p>
          <a:p>
            <a:pPr marL="171450" indent="-171450" fontAlgn="t">
              <a:spcAft>
                <a:spcPts val="0"/>
              </a:spcAft>
              <a:buClr>
                <a:srgbClr val="0072C8"/>
              </a:buClr>
              <a:buFont typeface="Arial" panose="020B0604020202020204" pitchFamily="34" charset="0"/>
              <a:buChar char="•"/>
            </a:pPr>
            <a:r>
              <a:rPr lang="en-US" sz="1100" dirty="0">
                <a:solidFill>
                  <a:schemeClr val="tx1">
                    <a:lumMod val="50000"/>
                    <a:lumOff val="50000"/>
                  </a:schemeClr>
                </a:solidFill>
              </a:rPr>
              <a:t>Provided direction to teams of PM’s, BA’s, and engineers across numerous workstreams </a:t>
            </a:r>
          </a:p>
          <a:p>
            <a:pPr marL="171450" indent="-171450" fontAlgn="t">
              <a:spcAft>
                <a:spcPts val="0"/>
              </a:spcAft>
              <a:buClr>
                <a:srgbClr val="0072C8"/>
              </a:buClr>
              <a:buFont typeface="Arial" panose="020B0604020202020204" pitchFamily="34" charset="0"/>
              <a:buChar char="•"/>
            </a:pPr>
            <a:r>
              <a:rPr lang="en-US" sz="1100" dirty="0">
                <a:solidFill>
                  <a:schemeClr val="tx1">
                    <a:lumMod val="50000"/>
                    <a:lumOff val="50000"/>
                  </a:schemeClr>
                </a:solidFill>
              </a:rPr>
              <a:t>Directly accountable for the on time configuration and implementation of a portal for the company’s independent Franchisees </a:t>
            </a:r>
          </a:p>
          <a:p>
            <a:pPr marL="171450" indent="-171450" fontAlgn="t">
              <a:spcAft>
                <a:spcPts val="0"/>
              </a:spcAft>
              <a:buClr>
                <a:srgbClr val="0072C8"/>
              </a:buClr>
              <a:buFont typeface="Arial" panose="020B0604020202020204" pitchFamily="34" charset="0"/>
              <a:buChar char="•"/>
            </a:pPr>
            <a:r>
              <a:rPr lang="en-US" sz="1100" dirty="0">
                <a:solidFill>
                  <a:schemeClr val="tx1">
                    <a:lumMod val="50000"/>
                    <a:lumOff val="50000"/>
                  </a:schemeClr>
                </a:solidFill>
              </a:rPr>
              <a:t>Built trusted advisor relationships with senior leaders across the organization through both hands-on delivery and executive oversight</a:t>
            </a:r>
          </a:p>
          <a:p>
            <a:endParaRPr lang="en-US" sz="1100" dirty="0">
              <a:solidFill>
                <a:schemeClr val="tx1">
                  <a:lumMod val="50000"/>
                  <a:lumOff val="50000"/>
                </a:schemeClr>
              </a:solidFill>
            </a:endParaRP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5145087" y="1612861"/>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spTree>
    <p:extLst>
      <p:ext uri="{BB962C8B-B14F-4D97-AF65-F5344CB8AC3E}">
        <p14:creationId xmlns:p14="http://schemas.microsoft.com/office/powerpoint/2010/main" val="4011858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in a suit&#10;&#10;Description automatically generated">
            <a:extLst>
              <a:ext uri="{FF2B5EF4-FFF2-40B4-BE49-F238E27FC236}">
                <a16:creationId xmlns:a16="http://schemas.microsoft.com/office/drawing/2014/main" id="{C64D7B59-FB9B-6143-79D8-260DB68D03FA}"/>
              </a:ext>
            </a:extLst>
          </p:cNvPr>
          <p:cNvPicPr>
            <a:picLocks noChangeAspect="1"/>
          </p:cNvPicPr>
          <p:nvPr/>
        </p:nvPicPr>
        <p:blipFill rotWithShape="1">
          <a:blip r:embed="rId3"/>
          <a:srcRect l="8879" t="7464" r="30770" b="1789"/>
          <a:stretch/>
        </p:blipFill>
        <p:spPr>
          <a:xfrm>
            <a:off x="1043609" y="1125586"/>
            <a:ext cx="2780145" cy="2786931"/>
          </a:xfrm>
          <a:prstGeom prst="ellipse">
            <a:avLst/>
          </a:prstGeom>
          <a:ln w="190500" cap="rnd">
            <a:noFill/>
            <a:prstDash val="solid"/>
          </a:ln>
          <a:effectLst/>
        </p:spPr>
      </p:pic>
      <p:sp>
        <p:nvSpPr>
          <p:cNvPr id="4" name="Title 1">
            <a:extLst>
              <a:ext uri="{FF2B5EF4-FFF2-40B4-BE49-F238E27FC236}">
                <a16:creationId xmlns:a16="http://schemas.microsoft.com/office/drawing/2014/main" id="{119C1C65-5C75-E8EE-EA88-A1CAD9872BBB}"/>
              </a:ext>
            </a:extLst>
          </p:cNvPr>
          <p:cNvSpPr txBox="1">
            <a:spLocks/>
          </p:cNvSpPr>
          <p:nvPr/>
        </p:nvSpPr>
        <p:spPr>
          <a:xfrm>
            <a:off x="1146174" y="4186238"/>
            <a:ext cx="3998913" cy="746125"/>
          </a:xfrm>
          <a:prstGeom prst="rect">
            <a:avLst/>
          </a:prstGeom>
        </p:spPr>
        <p:txBody>
          <a:bodyPr lIns="0" tIns="0" rIns="0" bIns="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Xavier Vargas</a:t>
            </a:r>
          </a:p>
          <a:p>
            <a:r>
              <a:rPr lang="en-US" sz="2600" dirty="0">
                <a:solidFill>
                  <a:schemeClr val="tx2"/>
                </a:solidFill>
              </a:rPr>
              <a:t>Vice President</a:t>
            </a:r>
          </a:p>
        </p:txBody>
      </p:sp>
      <p:sp>
        <p:nvSpPr>
          <p:cNvPr id="19" name="TextBox 18">
            <a:extLst>
              <a:ext uri="{FF2B5EF4-FFF2-40B4-BE49-F238E27FC236}">
                <a16:creationId xmlns:a16="http://schemas.microsoft.com/office/drawing/2014/main" id="{5F0C6E8B-31C3-543C-CC9B-0819E0FA2DC9}"/>
              </a:ext>
            </a:extLst>
          </p:cNvPr>
          <p:cNvSpPr txBox="1"/>
          <p:nvPr/>
        </p:nvSpPr>
        <p:spPr>
          <a:xfrm>
            <a:off x="6095999" y="2682273"/>
            <a:ext cx="5734050" cy="3447098"/>
          </a:xfrm>
          <a:prstGeom prst="rect">
            <a:avLst/>
          </a:prstGeom>
          <a:noFill/>
        </p:spPr>
        <p:txBody>
          <a:bodyPr wrap="square" lIns="0" tIns="0" rIns="0" bIns="0" rtlCol="0">
            <a:spAutoFit/>
          </a:bodyPr>
          <a:lstStyle/>
          <a:p>
            <a:r>
              <a:rPr lang="en-US" sz="2800" dirty="0">
                <a:solidFill>
                  <a:schemeClr val="tx2"/>
                </a:solidFill>
                <a:latin typeface="Avenir Book" panose="02000503020000020003" pitchFamily="2" charset="0"/>
              </a:rPr>
              <a:t>X</a:t>
            </a:r>
            <a:r>
              <a:rPr lang="en-US" sz="2800" b="0" i="0" dirty="0">
                <a:solidFill>
                  <a:schemeClr val="tx2"/>
                </a:solidFill>
                <a:latin typeface="Avenir Book" panose="02000503020000020003" pitchFamily="2" charset="0"/>
              </a:rPr>
              <a:t>avier joined The Bridge in </a:t>
            </a:r>
            <a:r>
              <a:rPr lang="en-US" sz="2800" dirty="0">
                <a:solidFill>
                  <a:schemeClr val="tx2"/>
                </a:solidFill>
                <a:latin typeface="Avenir Book" panose="02000503020000020003" pitchFamily="2" charset="0"/>
              </a:rPr>
              <a:t>September</a:t>
            </a:r>
            <a:r>
              <a:rPr lang="en-US" sz="2800" b="0" i="0" dirty="0">
                <a:solidFill>
                  <a:schemeClr val="tx2"/>
                </a:solidFill>
                <a:latin typeface="Avenir Book" panose="02000503020000020003" pitchFamily="2" charset="0"/>
              </a:rPr>
              <a:t> 2023. </a:t>
            </a:r>
            <a:r>
              <a:rPr lang="en-US" sz="2800" dirty="0">
                <a:solidFill>
                  <a:schemeClr val="tx2"/>
                </a:solidFill>
                <a:latin typeface="Avenir Book" panose="02000503020000020003" pitchFamily="2" charset="0"/>
              </a:rPr>
              <a:t>H</a:t>
            </a:r>
            <a:r>
              <a:rPr lang="en-US" sz="2800" b="0" i="0" dirty="0">
                <a:solidFill>
                  <a:schemeClr val="tx2"/>
                </a:solidFill>
                <a:latin typeface="Avenir Book" panose="02000503020000020003" pitchFamily="2" charset="0"/>
              </a:rPr>
              <a:t>e has spent the past 18 years working in technology &amp; strategy consulting helping organizations understand the impact that technology decisions have on the</a:t>
            </a:r>
            <a:r>
              <a:rPr lang="en-US" sz="2800" dirty="0">
                <a:solidFill>
                  <a:schemeClr val="tx2"/>
                </a:solidFill>
                <a:latin typeface="Avenir Book" panose="02000503020000020003" pitchFamily="2" charset="0"/>
              </a:rPr>
              <a:t>ir employees and customers.</a:t>
            </a:r>
          </a:p>
        </p:txBody>
      </p:sp>
      <p:sp>
        <p:nvSpPr>
          <p:cNvPr id="13" name="TextBox 12">
            <a:extLst>
              <a:ext uri="{FF2B5EF4-FFF2-40B4-BE49-F238E27FC236}">
                <a16:creationId xmlns:a16="http://schemas.microsoft.com/office/drawing/2014/main" id="{E1A44DD4-AD99-F04A-FD61-C657B9B1AF1D}"/>
              </a:ext>
            </a:extLst>
          </p:cNvPr>
          <p:cNvSpPr txBox="1"/>
          <p:nvPr/>
        </p:nvSpPr>
        <p:spPr>
          <a:xfrm>
            <a:off x="6095999" y="1159840"/>
            <a:ext cx="2429435" cy="369332"/>
          </a:xfrm>
          <a:prstGeom prst="rect">
            <a:avLst/>
          </a:prstGeom>
          <a:noFill/>
        </p:spPr>
        <p:txBody>
          <a:bodyPr wrap="square" lIns="0" tIns="0" rIns="0" bIns="0" rtlCol="0">
            <a:spAutoFit/>
          </a:bodyPr>
          <a:lstStyle/>
          <a:p>
            <a:r>
              <a:rPr lang="en-US" sz="1200" i="0" dirty="0">
                <a:latin typeface="+mj-lt"/>
              </a:rPr>
              <a:t>Email</a:t>
            </a:r>
          </a:p>
          <a:p>
            <a:r>
              <a:rPr lang="en-US" sz="1200" dirty="0" err="1"/>
              <a:t>xavier.vargas</a:t>
            </a:r>
            <a:r>
              <a:rPr lang="en-US" sz="1200" b="0" i="0" kern="1200" dirty="0" err="1">
                <a:solidFill>
                  <a:schemeClr val="tx1"/>
                </a:solidFill>
              </a:rPr>
              <a:t>@thebridge.com</a:t>
            </a:r>
            <a:endParaRPr lang="en-US" sz="1200" b="0" i="0" kern="1200" dirty="0">
              <a:solidFill>
                <a:schemeClr val="tx1"/>
              </a:solidFill>
            </a:endParaRPr>
          </a:p>
        </p:txBody>
      </p:sp>
      <p:sp>
        <p:nvSpPr>
          <p:cNvPr id="16" name="TextBox 15">
            <a:extLst>
              <a:ext uri="{FF2B5EF4-FFF2-40B4-BE49-F238E27FC236}">
                <a16:creationId xmlns:a16="http://schemas.microsoft.com/office/drawing/2014/main" id="{1C79D045-C513-2EC7-CE81-4840D3234198}"/>
              </a:ext>
            </a:extLst>
          </p:cNvPr>
          <p:cNvSpPr txBox="1"/>
          <p:nvPr/>
        </p:nvSpPr>
        <p:spPr>
          <a:xfrm>
            <a:off x="6095999" y="1760357"/>
            <a:ext cx="3021723" cy="369332"/>
          </a:xfrm>
          <a:prstGeom prst="rect">
            <a:avLst/>
          </a:prstGeom>
          <a:noFill/>
        </p:spPr>
        <p:txBody>
          <a:bodyPr wrap="square" lIns="0" tIns="0" rIns="0" bIns="0" rtlCol="0">
            <a:spAutoFit/>
          </a:bodyPr>
          <a:lstStyle/>
          <a:p>
            <a:r>
              <a:rPr lang="en-US" sz="1200" i="0" dirty="0">
                <a:latin typeface="+mj-lt"/>
              </a:rPr>
              <a:t>Mobile</a:t>
            </a:r>
            <a:r>
              <a:rPr lang="en-US" sz="1200" i="0" dirty="0"/>
              <a:t> </a:t>
            </a:r>
          </a:p>
          <a:p>
            <a:r>
              <a:rPr lang="en-US" sz="1200" b="0" i="0" dirty="0"/>
              <a:t>(214) 502-9284</a:t>
            </a:r>
          </a:p>
        </p:txBody>
      </p:sp>
      <p:sp>
        <p:nvSpPr>
          <p:cNvPr id="22" name="TextBox 21">
            <a:extLst>
              <a:ext uri="{FF2B5EF4-FFF2-40B4-BE49-F238E27FC236}">
                <a16:creationId xmlns:a16="http://schemas.microsoft.com/office/drawing/2014/main" id="{B9891B59-E010-CD8D-11A0-A0E440CD68C2}"/>
              </a:ext>
            </a:extLst>
          </p:cNvPr>
          <p:cNvSpPr txBox="1"/>
          <p:nvPr/>
        </p:nvSpPr>
        <p:spPr>
          <a:xfrm>
            <a:off x="9148763" y="1158875"/>
            <a:ext cx="1935269" cy="553998"/>
          </a:xfrm>
          <a:prstGeom prst="rect">
            <a:avLst/>
          </a:prstGeom>
          <a:noFill/>
        </p:spPr>
        <p:txBody>
          <a:bodyPr wrap="square" lIns="0" tIns="0" rIns="0" bIns="0" rtlCol="0">
            <a:spAutoFit/>
          </a:bodyPr>
          <a:lstStyle/>
          <a:p>
            <a:r>
              <a:rPr lang="en-US" sz="1200" dirty="0">
                <a:latin typeface="+mj-lt"/>
              </a:rPr>
              <a:t>Location</a:t>
            </a:r>
          </a:p>
          <a:p>
            <a:r>
              <a:rPr lang="en-US" sz="1200" b="0" i="0" dirty="0"/>
              <a:t>DFW, Texas</a:t>
            </a:r>
          </a:p>
          <a:p>
            <a:endParaRPr lang="en-US" sz="1200" b="0" i="0" dirty="0">
              <a:latin typeface="Avenir Book" panose="02000503020000020003" pitchFamily="2" charset="0"/>
            </a:endParaRPr>
          </a:p>
        </p:txBody>
      </p:sp>
      <p:sp>
        <p:nvSpPr>
          <p:cNvPr id="3" name="Title 1">
            <a:extLst>
              <a:ext uri="{FF2B5EF4-FFF2-40B4-BE49-F238E27FC236}">
                <a16:creationId xmlns:a16="http://schemas.microsoft.com/office/drawing/2014/main" id="{3CAAA65A-39A7-E21A-4A8A-EF022F5A2EB7}"/>
              </a:ext>
            </a:extLst>
          </p:cNvPr>
          <p:cNvSpPr txBox="1">
            <a:spLocks/>
          </p:cNvSpPr>
          <p:nvPr/>
        </p:nvSpPr>
        <p:spPr>
          <a:xfrm>
            <a:off x="1718282" y="5063473"/>
            <a:ext cx="3998913" cy="438912"/>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tx2"/>
                </a:solidFill>
                <a:latin typeface="+mn-lt"/>
              </a:rPr>
              <a:t>Cloud &amp; Product</a:t>
            </a:r>
          </a:p>
        </p:txBody>
      </p:sp>
      <p:pic>
        <p:nvPicPr>
          <p:cNvPr id="5" name="Picture 4" descr="A blue hexagon with white lines and dots&#10;&#10;Description automatically generated">
            <a:extLst>
              <a:ext uri="{FF2B5EF4-FFF2-40B4-BE49-F238E27FC236}">
                <a16:creationId xmlns:a16="http://schemas.microsoft.com/office/drawing/2014/main" id="{0E9D1131-23A4-9FAC-B54B-72B6CDA7EB41}"/>
              </a:ext>
            </a:extLst>
          </p:cNvPr>
          <p:cNvPicPr>
            <a:picLocks noChangeAspect="1"/>
          </p:cNvPicPr>
          <p:nvPr/>
        </p:nvPicPr>
        <p:blipFill>
          <a:blip r:embed="rId4"/>
          <a:stretch>
            <a:fillRect/>
          </a:stretch>
        </p:blipFill>
        <p:spPr>
          <a:xfrm>
            <a:off x="1146174" y="5063473"/>
            <a:ext cx="438912" cy="438912"/>
          </a:xfrm>
          <a:prstGeom prst="rect">
            <a:avLst/>
          </a:prstGeom>
        </p:spPr>
      </p:pic>
    </p:spTree>
    <p:extLst>
      <p:ext uri="{BB962C8B-B14F-4D97-AF65-F5344CB8AC3E}">
        <p14:creationId xmlns:p14="http://schemas.microsoft.com/office/powerpoint/2010/main" val="2587200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in a suit&#10;&#10;Description automatically generated">
            <a:extLst>
              <a:ext uri="{FF2B5EF4-FFF2-40B4-BE49-F238E27FC236}">
                <a16:creationId xmlns:a16="http://schemas.microsoft.com/office/drawing/2014/main" id="{38A08D8F-4EC7-AE2E-13E7-205938A04B18}"/>
              </a:ext>
            </a:extLst>
          </p:cNvPr>
          <p:cNvPicPr>
            <a:picLocks noChangeAspect="1"/>
          </p:cNvPicPr>
          <p:nvPr/>
        </p:nvPicPr>
        <p:blipFill rotWithShape="1">
          <a:blip r:embed="rId2"/>
          <a:srcRect l="8879" t="7464" r="30770" b="1789"/>
          <a:stretch/>
        </p:blipFill>
        <p:spPr>
          <a:xfrm>
            <a:off x="1123084" y="376207"/>
            <a:ext cx="833906" cy="835942"/>
          </a:xfrm>
          <a:prstGeom prst="ellipse">
            <a:avLst/>
          </a:prstGeom>
          <a:ln w="190500" cap="rnd">
            <a:noFill/>
            <a:prstDash val="solid"/>
          </a:ln>
          <a:effectLst/>
        </p:spPr>
      </p:pic>
      <p:sp>
        <p:nvSpPr>
          <p:cNvPr id="4" name="Title 1">
            <a:extLst>
              <a:ext uri="{FF2B5EF4-FFF2-40B4-BE49-F238E27FC236}">
                <a16:creationId xmlns:a16="http://schemas.microsoft.com/office/drawing/2014/main" id="{119C1C65-5C75-E8EE-EA88-A1CAD9872BBB}"/>
              </a:ext>
            </a:extLst>
          </p:cNvPr>
          <p:cNvSpPr txBox="1">
            <a:spLocks/>
          </p:cNvSpPr>
          <p:nvPr/>
        </p:nvSpPr>
        <p:spPr>
          <a:xfrm>
            <a:off x="2160919" y="409575"/>
            <a:ext cx="3105784" cy="749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Xavier Vargas</a:t>
            </a:r>
            <a:br>
              <a:rPr lang="en-US" sz="2600" b="1" dirty="0">
                <a:solidFill>
                  <a:schemeClr val="accent1"/>
                </a:solidFill>
              </a:rPr>
            </a:br>
            <a:r>
              <a:rPr lang="en-US" sz="1600" dirty="0">
                <a:solidFill>
                  <a:schemeClr val="tx2"/>
                </a:solidFill>
                <a:latin typeface="+mn-lt"/>
              </a:rPr>
              <a:t>Vice President — Cloud &amp; Product</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1770491"/>
            <a:ext cx="2674939" cy="4062651"/>
          </a:xfrm>
          <a:prstGeom prst="rect">
            <a:avLst/>
          </a:prstGeom>
          <a:noFill/>
        </p:spPr>
        <p:txBody>
          <a:bodyPr wrap="square" lIns="0" tIns="0" rIns="0" bIns="0" rtlCol="0">
            <a:spAutoFit/>
          </a:bodyPr>
          <a:lstStyle/>
          <a:p>
            <a:r>
              <a:rPr lang="en-US" sz="1200" i="0" dirty="0">
                <a:solidFill>
                  <a:schemeClr val="tx2"/>
                </a:solidFill>
                <a:latin typeface="+mj-lt"/>
              </a:rPr>
              <a:t>Functional Skills</a:t>
            </a:r>
          </a:p>
          <a:p>
            <a:r>
              <a:rPr lang="en-US" sz="1200" i="0" dirty="0">
                <a:solidFill>
                  <a:schemeClr val="tx1">
                    <a:lumMod val="50000"/>
                    <a:lumOff val="50000"/>
                  </a:schemeClr>
                </a:solidFill>
              </a:rPr>
              <a:t>Digital Transformation, Enterprise SaaS solutions, Customer Engagement, User Experience, IoT, Digital Twin, Enterprise &amp; IT Governance</a:t>
            </a:r>
          </a:p>
          <a:p>
            <a:endParaRPr lang="en-US" sz="1200" i="0" dirty="0"/>
          </a:p>
          <a:p>
            <a:r>
              <a:rPr lang="en-US" sz="1200" i="0" dirty="0">
                <a:solidFill>
                  <a:schemeClr val="tx2"/>
                </a:solidFill>
                <a:latin typeface="+mj-lt"/>
              </a:rPr>
              <a:t>Qualifications</a:t>
            </a:r>
            <a:endParaRPr lang="en-US" sz="1200" i="0" dirty="0"/>
          </a:p>
          <a:p>
            <a:r>
              <a:rPr lang="en-US" sz="1200" dirty="0">
                <a:solidFill>
                  <a:schemeClr val="tx1">
                    <a:lumMod val="50000"/>
                    <a:lumOff val="50000"/>
                  </a:schemeClr>
                </a:solidFill>
              </a:rPr>
              <a:t>For the last 18 years, Xavier has helped organizations of all types by providing program leadership and guidance.  Mr. Vargas has experience with all facets of the software development lifecycle, the management of distributed technical and functional teams, managing product development from roadmap to release, and implementing packaged software to enterprise customers. Xavier holds a degree in Computer Science from the University of Texas at Dallas.</a:t>
            </a:r>
          </a:p>
        </p:txBody>
      </p:sp>
      <p:sp>
        <p:nvSpPr>
          <p:cNvPr id="15" name="TextBox 14">
            <a:extLst>
              <a:ext uri="{FF2B5EF4-FFF2-40B4-BE49-F238E27FC236}">
                <a16:creationId xmlns:a16="http://schemas.microsoft.com/office/drawing/2014/main" id="{94DF130C-1D4D-9DF6-393A-B7906892B2D4}"/>
              </a:ext>
            </a:extLst>
          </p:cNvPr>
          <p:cNvSpPr txBox="1"/>
          <p:nvPr/>
        </p:nvSpPr>
        <p:spPr>
          <a:xfrm>
            <a:off x="4470400" y="1770491"/>
            <a:ext cx="7371554" cy="369332"/>
          </a:xfrm>
          <a:prstGeom prst="rect">
            <a:avLst/>
          </a:prstGeom>
          <a:noFill/>
        </p:spPr>
        <p:txBody>
          <a:bodyPr wrap="square" lIns="0" tIns="0" rIns="0" bIns="0" rtlCol="0">
            <a:spAutoFit/>
          </a:bodyPr>
          <a:lstStyle/>
          <a:p>
            <a:r>
              <a:rPr lang="en-US" sz="1200" i="0" dirty="0">
                <a:solidFill>
                  <a:schemeClr val="tx2"/>
                </a:solidFill>
                <a:latin typeface="+mj-lt"/>
              </a:rPr>
              <a:t>Industry Experience</a:t>
            </a:r>
          </a:p>
          <a:p>
            <a:r>
              <a:rPr lang="en-US" sz="1200" dirty="0">
                <a:solidFill>
                  <a:schemeClr val="tx1">
                    <a:lumMod val="50000"/>
                    <a:lumOff val="50000"/>
                  </a:schemeClr>
                </a:solidFill>
              </a:rPr>
              <a:t>Manufacturing | Quick Service Restaurants | Retail &amp; Hospitality | Non-Profit | Healthcare</a:t>
            </a:r>
            <a:endParaRPr lang="en-US" sz="1200" i="0" dirty="0">
              <a:solidFill>
                <a:schemeClr val="tx1">
                  <a:lumMod val="50000"/>
                  <a:lumOff val="50000"/>
                </a:schemeClr>
              </a:solidFill>
            </a:endParaRPr>
          </a:p>
        </p:txBody>
      </p:sp>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1463759"/>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25" name="TextBox 24">
            <a:extLst>
              <a:ext uri="{FF2B5EF4-FFF2-40B4-BE49-F238E27FC236}">
                <a16:creationId xmlns:a16="http://schemas.microsoft.com/office/drawing/2014/main" id="{0493F3E1-73D2-A8EB-2032-61E0002D9A87}"/>
              </a:ext>
            </a:extLst>
          </p:cNvPr>
          <p:cNvSpPr txBox="1"/>
          <p:nvPr/>
        </p:nvSpPr>
        <p:spPr>
          <a:xfrm>
            <a:off x="4470400" y="2360893"/>
            <a:ext cx="7371556" cy="4401205"/>
          </a:xfrm>
          <a:prstGeom prst="rect">
            <a:avLst/>
          </a:prstGeom>
          <a:noFill/>
        </p:spPr>
        <p:txBody>
          <a:bodyPr wrap="square" lIns="0" tIns="0" rIns="0" bIns="0" rtlCol="0">
            <a:spAutoFit/>
          </a:bodyPr>
          <a:lstStyle/>
          <a:p>
            <a:r>
              <a:rPr lang="en-US" sz="1100" dirty="0">
                <a:solidFill>
                  <a:schemeClr val="tx2"/>
                </a:solidFill>
                <a:latin typeface="+mj-lt"/>
              </a:rPr>
              <a:t>AI Product Commercialization Strategy </a:t>
            </a:r>
            <a:r>
              <a:rPr lang="en-US" sz="1100" i="0" dirty="0">
                <a:solidFill>
                  <a:schemeClr val="tx2"/>
                </a:solidFill>
                <a:latin typeface="+mj-lt"/>
              </a:rPr>
              <a:t>| Healthcare</a:t>
            </a:r>
          </a:p>
          <a:p>
            <a:pPr marL="171450" indent="-171450">
              <a:buFont typeface="Arial" panose="020B0604020202020204" pitchFamily="34" charset="0"/>
              <a:buChar char="•"/>
            </a:pPr>
            <a:r>
              <a:rPr lang="en-US" sz="1100" dirty="0">
                <a:solidFill>
                  <a:schemeClr val="tx1">
                    <a:lumMod val="50000"/>
                    <a:lumOff val="50000"/>
                  </a:schemeClr>
                </a:solidFill>
              </a:rPr>
              <a:t>A US News #1 ranked Children’s Hospital had developed an AI model that could be used to predict the development of a mental health disease state in pediatric patients</a:t>
            </a:r>
          </a:p>
          <a:p>
            <a:pPr marL="171450" indent="-171450">
              <a:buFont typeface="Arial" panose="020B0604020202020204" pitchFamily="34" charset="0"/>
              <a:buChar char="•"/>
            </a:pPr>
            <a:r>
              <a:rPr lang="en-US" sz="1100" dirty="0">
                <a:solidFill>
                  <a:schemeClr val="tx1">
                    <a:lumMod val="50000"/>
                    <a:lumOff val="50000"/>
                  </a:schemeClr>
                </a:solidFill>
              </a:rPr>
              <a:t>Created a commercialization strategy for the AI product based upon</a:t>
            </a:r>
          </a:p>
          <a:p>
            <a:pPr marL="628650" lvl="1" indent="-171450">
              <a:buFont typeface="Arial" panose="020B0604020202020204" pitchFamily="34" charset="0"/>
              <a:buChar char="•"/>
            </a:pPr>
            <a:r>
              <a:rPr lang="en-US" sz="1100" dirty="0">
                <a:solidFill>
                  <a:schemeClr val="tx1">
                    <a:lumMod val="50000"/>
                    <a:lumOff val="50000"/>
                  </a:schemeClr>
                </a:solidFill>
              </a:rPr>
              <a:t>Baseline research across possible competitors, customers, users, and partners</a:t>
            </a:r>
          </a:p>
          <a:p>
            <a:pPr marL="628650" lvl="1" indent="-171450">
              <a:buFont typeface="Arial" panose="020B0604020202020204" pitchFamily="34" charset="0"/>
              <a:buChar char="•"/>
            </a:pPr>
            <a:r>
              <a:rPr lang="en-US" sz="1100" dirty="0">
                <a:solidFill>
                  <a:schemeClr val="tx1">
                    <a:lumMod val="50000"/>
                    <a:lumOff val="50000"/>
                  </a:schemeClr>
                </a:solidFill>
              </a:rPr>
              <a:t>Compiled a Total Addressable Market based upon potential for the product</a:t>
            </a:r>
          </a:p>
          <a:p>
            <a:pPr marL="628650" lvl="1" indent="-171450">
              <a:buFont typeface="Arial" panose="020B0604020202020204" pitchFamily="34" charset="0"/>
              <a:buChar char="•"/>
            </a:pPr>
            <a:r>
              <a:rPr lang="en-US" sz="1100" dirty="0">
                <a:solidFill>
                  <a:schemeClr val="tx1">
                    <a:lumMod val="50000"/>
                    <a:lumOff val="50000"/>
                  </a:schemeClr>
                </a:solidFill>
              </a:rPr>
              <a:t>Created a commercialization roadmap inclusive of necessary FDA and clinical trials</a:t>
            </a:r>
          </a:p>
          <a:p>
            <a:pPr marL="171450" indent="-171450">
              <a:buFont typeface="Arial" panose="020B0604020202020204" pitchFamily="34" charset="0"/>
              <a:buChar char="•"/>
            </a:pPr>
            <a:endParaRPr lang="en-US" sz="1100" dirty="0">
              <a:solidFill>
                <a:schemeClr val="tx2"/>
              </a:solidFill>
              <a:latin typeface="+mj-lt"/>
            </a:endParaRPr>
          </a:p>
          <a:p>
            <a:r>
              <a:rPr lang="en-US" sz="1100" dirty="0">
                <a:solidFill>
                  <a:schemeClr val="tx2"/>
                </a:solidFill>
                <a:latin typeface="+mj-lt"/>
              </a:rPr>
              <a:t>Enterprise </a:t>
            </a:r>
            <a:r>
              <a:rPr lang="en-US" sz="1100" i="0" dirty="0">
                <a:solidFill>
                  <a:schemeClr val="tx2"/>
                </a:solidFill>
                <a:latin typeface="+mj-lt"/>
              </a:rPr>
              <a:t>API Strategy &amp; Developer Portal | Automotive</a:t>
            </a:r>
          </a:p>
          <a:p>
            <a:pPr marL="171450" indent="-171450">
              <a:buFont typeface="Arial" panose="020B0604020202020204" pitchFamily="34" charset="0"/>
              <a:buChar char="•"/>
            </a:pPr>
            <a:r>
              <a:rPr lang="en-US" sz="1100" dirty="0">
                <a:solidFill>
                  <a:schemeClr val="tx1">
                    <a:lumMod val="50000"/>
                    <a:lumOff val="50000"/>
                  </a:schemeClr>
                </a:solidFill>
              </a:rPr>
              <a:t>Provided analysis of a Top 3 auto manufacturer in regards to their internal API strategy as well as how they exposed these APIs with external partners and customers.</a:t>
            </a:r>
          </a:p>
          <a:p>
            <a:pPr marL="171450" indent="-171450">
              <a:buFont typeface="Arial" panose="020B0604020202020204" pitchFamily="34" charset="0"/>
              <a:buChar char="•"/>
            </a:pPr>
            <a:r>
              <a:rPr lang="en-US" sz="1100" dirty="0">
                <a:solidFill>
                  <a:schemeClr val="tx1">
                    <a:lumMod val="50000"/>
                    <a:lumOff val="50000"/>
                  </a:schemeClr>
                </a:solidFill>
              </a:rPr>
              <a:t>Helped client enact three key recommendations for their API strategy:</a:t>
            </a:r>
          </a:p>
          <a:p>
            <a:pPr marL="628650" lvl="1" indent="-171450">
              <a:buFont typeface="Arial" panose="020B0604020202020204" pitchFamily="34" charset="0"/>
              <a:buChar char="•"/>
            </a:pPr>
            <a:r>
              <a:rPr lang="en-US" sz="1100" dirty="0">
                <a:solidFill>
                  <a:schemeClr val="tx1">
                    <a:lumMod val="50000"/>
                    <a:lumOff val="50000"/>
                  </a:schemeClr>
                </a:solidFill>
              </a:rPr>
              <a:t>Consolidate their over 2300 API endpoints based upon pragmatic and specific standards</a:t>
            </a:r>
          </a:p>
          <a:p>
            <a:pPr marL="628650" lvl="1" indent="-171450">
              <a:buFont typeface="Arial" panose="020B0604020202020204" pitchFamily="34" charset="0"/>
              <a:buChar char="•"/>
            </a:pPr>
            <a:r>
              <a:rPr lang="en-US" sz="1100" dirty="0">
                <a:solidFill>
                  <a:schemeClr val="tx1">
                    <a:lumMod val="50000"/>
                    <a:lumOff val="50000"/>
                  </a:schemeClr>
                </a:solidFill>
              </a:rPr>
              <a:t>Enforce key requirements necessary for the publishing of both internal and external APIs</a:t>
            </a:r>
          </a:p>
          <a:p>
            <a:pPr marL="628650" lvl="1" indent="-171450">
              <a:buFont typeface="Arial" panose="020B0604020202020204" pitchFamily="34" charset="0"/>
              <a:buChar char="•"/>
            </a:pPr>
            <a:r>
              <a:rPr lang="en-US" sz="1100" dirty="0">
                <a:solidFill>
                  <a:schemeClr val="tx1">
                    <a:lumMod val="50000"/>
                    <a:lumOff val="50000"/>
                  </a:schemeClr>
                </a:solidFill>
              </a:rPr>
              <a:t>Create an internally and externally facing developer marketplace</a:t>
            </a:r>
          </a:p>
          <a:p>
            <a:pPr marL="171450" indent="-171450">
              <a:buFont typeface="Arial" panose="020B0604020202020204" pitchFamily="34" charset="0"/>
              <a:buChar char="•"/>
            </a:pPr>
            <a:r>
              <a:rPr lang="en-US" sz="1100" dirty="0">
                <a:solidFill>
                  <a:schemeClr val="tx1">
                    <a:lumMod val="50000"/>
                    <a:lumOff val="50000"/>
                  </a:schemeClr>
                </a:solidFill>
              </a:rPr>
              <a:t>Oversaw a team of 23 individuals across three workstreams to implement the consolidation strategy as well as the internal and external portal. </a:t>
            </a:r>
          </a:p>
          <a:p>
            <a:br>
              <a:rPr lang="en-US" sz="1100" dirty="0">
                <a:solidFill>
                  <a:schemeClr val="tx2"/>
                </a:solidFill>
                <a:latin typeface="+mj-lt"/>
              </a:rPr>
            </a:br>
            <a:r>
              <a:rPr lang="en-US" sz="1100" dirty="0">
                <a:solidFill>
                  <a:schemeClr val="tx2"/>
                </a:solidFill>
                <a:latin typeface="+mj-lt"/>
              </a:rPr>
              <a:t>Franchisee Management System &amp; Portal| Quick Service Restaurant</a:t>
            </a:r>
          </a:p>
          <a:p>
            <a:pPr marL="171450" indent="-171450" fontAlgn="t">
              <a:spcAft>
                <a:spcPts val="0"/>
              </a:spcAft>
              <a:buClr>
                <a:srgbClr val="0072C8"/>
              </a:buClr>
              <a:buFont typeface="Arial" panose="020B0604020202020204" pitchFamily="34" charset="0"/>
              <a:buChar char="•"/>
            </a:pPr>
            <a:r>
              <a:rPr lang="en-US" sz="1100" dirty="0">
                <a:solidFill>
                  <a:schemeClr val="tx1">
                    <a:lumMod val="50000"/>
                    <a:lumOff val="50000"/>
                  </a:schemeClr>
                </a:solidFill>
              </a:rPr>
              <a:t>Responsible for the design, architecture, and oversight of a Franchise Management System for a globally recognized Quick Service Restaurant</a:t>
            </a:r>
          </a:p>
          <a:p>
            <a:pPr marL="171450" indent="-171450" fontAlgn="t">
              <a:spcAft>
                <a:spcPts val="0"/>
              </a:spcAft>
              <a:buClr>
                <a:srgbClr val="0072C8"/>
              </a:buClr>
              <a:buFont typeface="Arial" panose="020B0604020202020204" pitchFamily="34" charset="0"/>
              <a:buChar char="•"/>
            </a:pPr>
            <a:r>
              <a:rPr lang="en-US" sz="1100" dirty="0">
                <a:solidFill>
                  <a:schemeClr val="tx1">
                    <a:lumMod val="50000"/>
                    <a:lumOff val="50000"/>
                  </a:schemeClr>
                </a:solidFill>
              </a:rPr>
              <a:t>Provided direction to teams of PM’s, BA’s, and engineers across numerous workstreams </a:t>
            </a:r>
          </a:p>
          <a:p>
            <a:pPr marL="171450" indent="-171450" fontAlgn="t">
              <a:spcAft>
                <a:spcPts val="0"/>
              </a:spcAft>
              <a:buClr>
                <a:srgbClr val="0072C8"/>
              </a:buClr>
              <a:buFont typeface="Arial" panose="020B0604020202020204" pitchFamily="34" charset="0"/>
              <a:buChar char="•"/>
            </a:pPr>
            <a:r>
              <a:rPr lang="en-US" sz="1100" dirty="0">
                <a:solidFill>
                  <a:schemeClr val="tx1">
                    <a:lumMod val="50000"/>
                    <a:lumOff val="50000"/>
                  </a:schemeClr>
                </a:solidFill>
              </a:rPr>
              <a:t>Directly accountable for the on time configuration and implementation of a portal for the company’s independent Franchisees </a:t>
            </a:r>
          </a:p>
          <a:p>
            <a:pPr marL="171450" indent="-171450" fontAlgn="t">
              <a:spcAft>
                <a:spcPts val="0"/>
              </a:spcAft>
              <a:buClr>
                <a:srgbClr val="0072C8"/>
              </a:buClr>
              <a:buFont typeface="Arial" panose="020B0604020202020204" pitchFamily="34" charset="0"/>
              <a:buChar char="•"/>
            </a:pPr>
            <a:r>
              <a:rPr lang="en-US" sz="1100" dirty="0">
                <a:solidFill>
                  <a:schemeClr val="tx1">
                    <a:lumMod val="50000"/>
                    <a:lumOff val="50000"/>
                  </a:schemeClr>
                </a:solidFill>
              </a:rPr>
              <a:t>Built trusted advisor relationships with senior leaders across the organization through both hands-on delivery and executive oversight</a:t>
            </a: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4470400" y="1432229"/>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sp>
        <p:nvSpPr>
          <p:cNvPr id="5" name="TextBox 4">
            <a:extLst>
              <a:ext uri="{FF2B5EF4-FFF2-40B4-BE49-F238E27FC236}">
                <a16:creationId xmlns:a16="http://schemas.microsoft.com/office/drawing/2014/main" id="{BF1AA82F-ED2D-BAE4-32A0-DD6D97271952}"/>
              </a:ext>
            </a:extLst>
          </p:cNvPr>
          <p:cNvSpPr txBox="1"/>
          <p:nvPr/>
        </p:nvSpPr>
        <p:spPr>
          <a:xfrm>
            <a:off x="5827143" y="408201"/>
            <a:ext cx="2135200" cy="750674"/>
          </a:xfrm>
          <a:prstGeom prst="rect">
            <a:avLst/>
          </a:prstGeom>
          <a:noFill/>
        </p:spPr>
        <p:txBody>
          <a:bodyPr wrap="square" lIns="0" tIns="0" rIns="0" bIns="0" rtlCol="0" anchor="ctr">
            <a:noAutofit/>
          </a:bodyPr>
          <a:lstStyle/>
          <a:p>
            <a:r>
              <a:rPr lang="en-US" sz="1200" i="0" dirty="0">
                <a:latin typeface="+mj-lt"/>
              </a:rPr>
              <a:t>Email</a:t>
            </a:r>
          </a:p>
          <a:p>
            <a:r>
              <a:rPr lang="en-US" sz="1200" dirty="0" err="1"/>
              <a:t>xavier.vargas</a:t>
            </a:r>
            <a:r>
              <a:rPr lang="en-US" sz="1200" b="0" i="0" kern="1200" dirty="0" err="1">
                <a:solidFill>
                  <a:schemeClr val="tx1"/>
                </a:solidFill>
              </a:rPr>
              <a:t>@thebridge.com</a:t>
            </a:r>
            <a:endParaRPr lang="en-US" sz="1200" b="0" i="0" kern="1200" dirty="0">
              <a:solidFill>
                <a:schemeClr val="tx1"/>
              </a:solidFill>
            </a:endParaRPr>
          </a:p>
        </p:txBody>
      </p:sp>
      <p:sp>
        <p:nvSpPr>
          <p:cNvPr id="6" name="TextBox 5">
            <a:extLst>
              <a:ext uri="{FF2B5EF4-FFF2-40B4-BE49-F238E27FC236}">
                <a16:creationId xmlns:a16="http://schemas.microsoft.com/office/drawing/2014/main" id="{57793F38-3EA5-E27A-341E-088FA9098FA0}"/>
              </a:ext>
            </a:extLst>
          </p:cNvPr>
          <p:cNvSpPr txBox="1"/>
          <p:nvPr/>
        </p:nvSpPr>
        <p:spPr>
          <a:xfrm>
            <a:off x="8812765" y="414893"/>
            <a:ext cx="1301644" cy="743982"/>
          </a:xfrm>
          <a:prstGeom prst="rect">
            <a:avLst/>
          </a:prstGeom>
          <a:noFill/>
        </p:spPr>
        <p:txBody>
          <a:bodyPr wrap="square" lIns="0" tIns="0" rIns="0" bIns="0" rtlCol="0" anchor="ctr">
            <a:noAutofit/>
          </a:bodyPr>
          <a:lstStyle/>
          <a:p>
            <a:r>
              <a:rPr lang="en-US" sz="1200" i="0" dirty="0">
                <a:latin typeface="+mj-lt"/>
              </a:rPr>
              <a:t>Mobile</a:t>
            </a:r>
            <a:r>
              <a:rPr lang="en-US" sz="1200" i="0" dirty="0"/>
              <a:t> </a:t>
            </a:r>
          </a:p>
          <a:p>
            <a:r>
              <a:rPr lang="en-US" sz="1200" b="0" i="0" dirty="0"/>
              <a:t>(214) 502-9284</a:t>
            </a:r>
          </a:p>
        </p:txBody>
      </p:sp>
      <p:sp>
        <p:nvSpPr>
          <p:cNvPr id="7" name="TextBox 6">
            <a:extLst>
              <a:ext uri="{FF2B5EF4-FFF2-40B4-BE49-F238E27FC236}">
                <a16:creationId xmlns:a16="http://schemas.microsoft.com/office/drawing/2014/main" id="{2F1FACB2-FAFD-7CDF-9AF4-5D6662DDA1AD}"/>
              </a:ext>
            </a:extLst>
          </p:cNvPr>
          <p:cNvSpPr txBox="1"/>
          <p:nvPr/>
        </p:nvSpPr>
        <p:spPr>
          <a:xfrm>
            <a:off x="10491788" y="407236"/>
            <a:ext cx="1350167" cy="743982"/>
          </a:xfrm>
          <a:prstGeom prst="rect">
            <a:avLst/>
          </a:prstGeom>
          <a:noFill/>
        </p:spPr>
        <p:txBody>
          <a:bodyPr wrap="square" lIns="0" tIns="0" rIns="0" bIns="0" rtlCol="0" anchor="ctr">
            <a:noAutofit/>
          </a:bodyPr>
          <a:lstStyle/>
          <a:p>
            <a:r>
              <a:rPr lang="en-US" sz="1200" dirty="0">
                <a:latin typeface="+mj-lt"/>
              </a:rPr>
              <a:t>Location</a:t>
            </a:r>
          </a:p>
          <a:p>
            <a:r>
              <a:rPr lang="en-US" sz="1200" b="0" i="0" dirty="0"/>
              <a:t>DFW, Texas</a:t>
            </a:r>
            <a:endParaRPr lang="en-US" sz="1200" b="0" i="0" dirty="0">
              <a:latin typeface="Avenir Book" panose="02000503020000020003" pitchFamily="2" charset="0"/>
            </a:endParaRPr>
          </a:p>
        </p:txBody>
      </p:sp>
    </p:spTree>
    <p:extLst>
      <p:ext uri="{BB962C8B-B14F-4D97-AF65-F5344CB8AC3E}">
        <p14:creationId xmlns:p14="http://schemas.microsoft.com/office/powerpoint/2010/main" val="3885997924"/>
      </p:ext>
    </p:extLst>
  </p:cSld>
  <p:clrMapOvr>
    <a:masterClrMapping/>
  </p:clrMapOvr>
</p:sld>
</file>

<file path=ppt/theme/theme1.xml><?xml version="1.0" encoding="utf-8"?>
<a:theme xmlns:a="http://schemas.openxmlformats.org/drawingml/2006/main" name="The Bridge Theme - V01">
  <a:themeElements>
    <a:clrScheme name="The Bridge 2024 Color Palette">
      <a:dk1>
        <a:srgbClr val="000000"/>
      </a:dk1>
      <a:lt1>
        <a:srgbClr val="FFFFFF"/>
      </a:lt1>
      <a:dk2>
        <a:srgbClr val="242834"/>
      </a:dk2>
      <a:lt2>
        <a:srgbClr val="FFFFFF"/>
      </a:lt2>
      <a:accent1>
        <a:srgbClr val="FF4138"/>
      </a:accent1>
      <a:accent2>
        <a:srgbClr val="232835"/>
      </a:accent2>
      <a:accent3>
        <a:srgbClr val="61B2DD"/>
      </a:accent3>
      <a:accent4>
        <a:srgbClr val="086E4F"/>
      </a:accent4>
      <a:accent5>
        <a:srgbClr val="641923"/>
      </a:accent5>
      <a:accent6>
        <a:srgbClr val="976391"/>
      </a:accent6>
      <a:hlink>
        <a:srgbClr val="21B2FF"/>
      </a:hlink>
      <a:folHlink>
        <a:srgbClr val="666869"/>
      </a:folHlink>
    </a:clrScheme>
    <a:fontScheme name="The Bridge - Fonts">
      <a:majorFont>
        <a:latin typeface="Avenir Next LT Pro Demi"/>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 Bridge Theme - V01" id="{6008B182-FE83-1C46-AFC5-B69E86353FCC}" vid="{0A38B5E1-AAD0-484B-AE36-74D7632B8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B26D0A9-8D78-8C49-A574-C67A214FDB6F}">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759F3A5467CD46A2080B886093CFD7" ma:contentTypeVersion="20" ma:contentTypeDescription="Create a new document." ma:contentTypeScope="" ma:versionID="413872e3de1c0c8be625aaa8835e44d1">
  <xsd:schema xmlns:xsd="http://www.w3.org/2001/XMLSchema" xmlns:xs="http://www.w3.org/2001/XMLSchema" xmlns:p="http://schemas.microsoft.com/office/2006/metadata/properties" xmlns:ns2="a6522676-9d5d-4c93-bc87-501c8cb86033" xmlns:ns3="bb4d6d32-6586-43b9-b010-b256dfc70333" targetNamespace="http://schemas.microsoft.com/office/2006/metadata/properties" ma:root="true" ma:fieldsID="5ecd02bbd77e83262fb86a2c97f2ab64" ns2:_="" ns3:_="">
    <xsd:import namespace="a6522676-9d5d-4c93-bc87-501c8cb86033"/>
    <xsd:import namespace="bb4d6d32-6586-43b9-b010-b256dfc70333"/>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bjectDetectorVersions" minOccurs="0"/>
                <xsd:element ref="ns3:MediaServiceOCR" minOccurs="0"/>
                <xsd:element ref="ns3:MediaServiceGenerationTime" minOccurs="0"/>
                <xsd:element ref="ns3:MediaServiceEventHashCode" minOccurs="0"/>
                <xsd:element ref="ns2:SharedWithUsers" minOccurs="0"/>
                <xsd:element ref="ns2:SharedWithDetails" minOccurs="0"/>
                <xsd:element ref="ns3:MediaServiceDateTaken" minOccurs="0"/>
                <xsd:element ref="ns3:MediaLengthInSeconds" minOccurs="0"/>
                <xsd:element ref="ns3:Capability" minOccurs="0"/>
                <xsd:element ref="ns3:Owner" minOccurs="0"/>
                <xsd:element ref="ns3:lcf76f155ced4ddcb4097134ff3c332f" minOccurs="0"/>
                <xsd:element ref="ns3:MediaServiceLocation" minOccurs="0"/>
                <xsd:element ref="ns3:MediaServiceSearchProperties" minOccurs="0"/>
                <xsd:element ref="ns3:Practi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22676-9d5d-4c93-bc87-501c8cb86033"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a6092b07-db02-44d2-9cef-a4f70d77c2a8}" ma:internalName="TaxCatchAll" ma:showField="CatchAllData" ma:web="a6522676-9d5d-4c93-bc87-501c8cb86033">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4d6d32-6586-43b9-b010-b256dfc7033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Capability" ma:index="19" nillable="true" ma:displayName="Capability" ma:format="Dropdown" ma:internalName="Capability">
      <xsd:complexType>
        <xsd:complexContent>
          <xsd:extension base="dms:MultiChoice">
            <xsd:sequence>
              <xsd:element name="Value" maxOccurs="unbounded" minOccurs="0" nillable="true">
                <xsd:simpleType>
                  <xsd:restriction base="dms:Choice">
                    <xsd:enumeration value="Agile Effectiveness"/>
                    <xsd:enumeration value="Change Management &amp; Comms"/>
                    <xsd:enumeration value="Employee Engagement &amp; Culture"/>
                    <xsd:enumeration value="Executive Coaching &amp; Leadership Development"/>
                    <xsd:enumeration value="Organizational Assessments"/>
                    <xsd:enumeration value="Product Development"/>
                    <xsd:enumeration value="Project Management &amp; Governance"/>
                    <xsd:enumeration value="SharePoint &amp; Office365"/>
                    <xsd:enumeration value="Strategy Development &amp; Roadmapping"/>
                  </xsd:restriction>
                </xsd:simpleType>
              </xsd:element>
            </xsd:sequence>
          </xsd:extension>
        </xsd:complexContent>
      </xsd:complexType>
    </xsd:element>
    <xsd:element name="Owner" ma:index="20" nillable="true" ma:displayName="Owner" ma:format="Dropdown" ma:list="UserInfo" ma:SharePointGroup="0" ma:internalName="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f15e56-e300-4490-8337-7c24d25d73a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Practice" ma:index="25" nillable="true" ma:displayName="Practice" ma:default="Unknown" ma:description="Practice" ma:format="Dropdown" ma:internalName="Practice">
      <xsd:simpleType>
        <xsd:union memberTypes="dms:Text">
          <xsd:simpleType>
            <xsd:restriction base="dms:Choice">
              <xsd:enumeration value="Cloud &amp; Product"/>
              <xsd:enumeration value="Acceleration"/>
              <xsd:enumeration value="Data &amp; AI"/>
              <xsd:enumeration value="Experiences"/>
              <xsd:enumeration value="Client Leadership"/>
              <xsd:enumeration value="Executive"/>
              <xsd:enumeration value="Unknown"/>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b4d6d32-6586-43b9-b010-b256dfc70333">
      <Terms xmlns="http://schemas.microsoft.com/office/infopath/2007/PartnerControls"/>
    </lcf76f155ced4ddcb4097134ff3c332f>
    <TaxCatchAll xmlns="a6522676-9d5d-4c93-bc87-501c8cb86033" xsi:nil="true"/>
    <Owner xmlns="bb4d6d32-6586-43b9-b010-b256dfc70333">
      <UserInfo>
        <DisplayName/>
        <AccountId xsi:nil="true"/>
        <AccountType/>
      </UserInfo>
    </Owner>
    <Capability xmlns="bb4d6d32-6586-43b9-b010-b256dfc70333" xsi:nil="true"/>
    <Practice xmlns="bb4d6d32-6586-43b9-b010-b256dfc70333">Unknown</Practice>
    <SharedWithUsers xmlns="a6522676-9d5d-4c93-bc87-501c8cb86033">
      <UserInfo>
        <DisplayName/>
        <AccountId xsi:nil="true"/>
        <AccountType/>
      </UserInfo>
    </SharedWithUsers>
  </documentManagement>
</p:properties>
</file>

<file path=customXml/itemProps1.xml><?xml version="1.0" encoding="utf-8"?>
<ds:datastoreItem xmlns:ds="http://schemas.openxmlformats.org/officeDocument/2006/customXml" ds:itemID="{4CEEE5A9-C5BD-4383-9D54-5BBDBB810281}"/>
</file>

<file path=customXml/itemProps2.xml><?xml version="1.0" encoding="utf-8"?>
<ds:datastoreItem xmlns:ds="http://schemas.openxmlformats.org/officeDocument/2006/customXml" ds:itemID="{031560D2-03FC-4800-ADB2-ABE25F1C4A86}">
  <ds:schemaRefs>
    <ds:schemaRef ds:uri="http://schemas.microsoft.com/sharepoint/v3/contenttype/forms"/>
  </ds:schemaRefs>
</ds:datastoreItem>
</file>

<file path=customXml/itemProps3.xml><?xml version="1.0" encoding="utf-8"?>
<ds:datastoreItem xmlns:ds="http://schemas.openxmlformats.org/officeDocument/2006/customXml" ds:itemID="{F76851C3-F873-4A96-B5BC-7136D9E58DCC}">
  <ds:schemaRefs>
    <ds:schemaRef ds:uri="http://purl.org/dc/dcmitype/"/>
    <ds:schemaRef ds:uri="http://purl.org/dc/terms/"/>
    <ds:schemaRef ds:uri="http://schemas.microsoft.com/office/2006/metadata/properties"/>
    <ds:schemaRef ds:uri="http://schemas.microsoft.com/office/2006/documentManagement/types"/>
    <ds:schemaRef ds:uri="http://www.w3.org/XML/1998/namespace"/>
    <ds:schemaRef ds:uri="http://purl.org/dc/elements/1.1/"/>
    <ds:schemaRef ds:uri="http://schemas.microsoft.com/office/infopath/2007/PartnerControls"/>
    <ds:schemaRef ds:uri="http://schemas.openxmlformats.org/package/2006/metadata/core-properties"/>
    <ds:schemaRef ds:uri="9735b1ac-bf77-4dcd-8a97-1b2fdaed7ac4"/>
    <ds:schemaRef ds:uri="3679dc5f-03e1-4924-872a-8f2f5adbb71e"/>
  </ds:schemaRefs>
</ds:datastoreItem>
</file>

<file path=docProps/app.xml><?xml version="1.0" encoding="utf-8"?>
<Properties xmlns="http://schemas.openxmlformats.org/officeDocument/2006/extended-properties" xmlns:vt="http://schemas.openxmlformats.org/officeDocument/2006/docPropsVTypes">
  <Template/>
  <TotalTime>21469</TotalTime>
  <Words>911</Words>
  <Application>Microsoft Macintosh PowerPoint</Application>
  <PresentationFormat>Widescreen</PresentationFormat>
  <Paragraphs>84</Paragraphs>
  <Slides>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Mercury Display</vt:lpstr>
      <vt:lpstr>Avenir Next LT Pro</vt:lpstr>
      <vt:lpstr>Arial</vt:lpstr>
      <vt:lpstr>Avenir Book</vt:lpstr>
      <vt:lpstr>Avenir Next LT Pro Demi</vt:lpstr>
      <vt:lpstr>Calibri</vt:lpstr>
      <vt:lpstr>The Bridge Theme - V01</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Bridge - PowerPoint Template 2024</dc:title>
  <dc:subject/>
  <dc:creator>Jennifer Leinweber</dc:creator>
  <cp:keywords/>
  <dc:description/>
  <cp:lastModifiedBy>Xavier Vargas</cp:lastModifiedBy>
  <cp:revision>89</cp:revision>
  <dcterms:created xsi:type="dcterms:W3CDTF">2023-12-12T06:48:12Z</dcterms:created>
  <dcterms:modified xsi:type="dcterms:W3CDTF">2024-03-14T15:44:51Z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0x010100E8759F3A5467CD46A2080B886093CFD7</vt:lpwstr>
  </property>
  <property fmtid="{D5CDD505-2E9C-101B-9397-08002B2CF9AE}" pid="3" name="MediaServiceImageTags">
    <vt:lpwstr/>
  </property>
  <property fmtid="{D5CDD505-2E9C-101B-9397-08002B2CF9AE}" pid="4" name="Order">
    <vt:lpwstr>2500.00000000000</vt:lpwstr>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lpwstr/>
  </property>
</Properties>
</file>